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42"/>
  </p:notesMasterIdLst>
  <p:sldIdLst>
    <p:sldId id="269" r:id="rId3"/>
    <p:sldId id="315" r:id="rId4"/>
    <p:sldId id="264" r:id="rId5"/>
    <p:sldId id="271" r:id="rId6"/>
    <p:sldId id="272" r:id="rId7"/>
    <p:sldId id="273" r:id="rId8"/>
    <p:sldId id="274" r:id="rId9"/>
    <p:sldId id="275" r:id="rId10"/>
    <p:sldId id="296" r:id="rId11"/>
    <p:sldId id="276" r:id="rId12"/>
    <p:sldId id="309" r:id="rId13"/>
    <p:sldId id="270" r:id="rId14"/>
    <p:sldId id="277" r:id="rId15"/>
    <p:sldId id="268" r:id="rId16"/>
    <p:sldId id="278" r:id="rId17"/>
    <p:sldId id="279" r:id="rId18"/>
    <p:sldId id="281" r:id="rId19"/>
    <p:sldId id="310" r:id="rId20"/>
    <p:sldId id="290" r:id="rId21"/>
    <p:sldId id="291" r:id="rId22"/>
    <p:sldId id="292" r:id="rId23"/>
    <p:sldId id="298" r:id="rId24"/>
    <p:sldId id="299" r:id="rId25"/>
    <p:sldId id="300" r:id="rId26"/>
    <p:sldId id="301" r:id="rId27"/>
    <p:sldId id="293" r:id="rId28"/>
    <p:sldId id="316" r:id="rId29"/>
    <p:sldId id="317" r:id="rId30"/>
    <p:sldId id="318" r:id="rId31"/>
    <p:sldId id="295" r:id="rId32"/>
    <p:sldId id="302" r:id="rId33"/>
    <p:sldId id="294" r:id="rId34"/>
    <p:sldId id="306" r:id="rId35"/>
    <p:sldId id="307" r:id="rId36"/>
    <p:sldId id="286" r:id="rId37"/>
    <p:sldId id="311" r:id="rId38"/>
    <p:sldId id="285" r:id="rId39"/>
    <p:sldId id="304" r:id="rId40"/>
    <p:sldId id="312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ya Noubani" initials="AN" lastIdx="1" clrIdx="0">
    <p:extLst>
      <p:ext uri="{19B8F6BF-5375-455C-9EA6-DF929625EA0E}">
        <p15:presenceInfo xmlns:p15="http://schemas.microsoft.com/office/powerpoint/2012/main" userId="S-1-5-21-854245398-1677128483-1957994488-3168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444E"/>
    <a:srgbClr val="51AEB5"/>
    <a:srgbClr val="EE2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0000" autoAdjust="0"/>
  </p:normalViewPr>
  <p:slideViewPr>
    <p:cSldViewPr snapToGrid="0">
      <p:cViewPr varScale="1">
        <p:scale>
          <a:sx n="105" d="100"/>
          <a:sy n="105" d="100"/>
        </p:scale>
        <p:origin x="11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E4FB65-B564-469C-B291-A355A8A6D8BC}" type="doc">
      <dgm:prSet loTypeId="urn:microsoft.com/office/officeart/2005/8/layout/matrix3" loCatId="matrix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64366A9-97C3-4D32-800E-973EC1163534}">
      <dgm:prSet phldrT="[Text]"/>
      <dgm:spPr/>
      <dgm:t>
        <a:bodyPr/>
        <a:lstStyle/>
        <a:p>
          <a:r>
            <a:rPr lang="en-US" dirty="0" smtClean="0">
              <a:latin typeface="+mn-lt"/>
            </a:rPr>
            <a:t>Gender and age balanced </a:t>
          </a:r>
          <a:endParaRPr lang="en-US" dirty="0">
            <a:latin typeface="+mn-lt"/>
          </a:endParaRPr>
        </a:p>
      </dgm:t>
    </dgm:pt>
    <dgm:pt modelId="{A8462488-5C85-48DF-9785-C8356890BB1B}" type="parTrans" cxnId="{1E977828-791B-4ED8-A153-33C44FFDF1E3}">
      <dgm:prSet/>
      <dgm:spPr/>
      <dgm:t>
        <a:bodyPr/>
        <a:lstStyle/>
        <a:p>
          <a:endParaRPr lang="en-US"/>
        </a:p>
      </dgm:t>
    </dgm:pt>
    <dgm:pt modelId="{BF10F28E-29C6-4588-8008-A6A759069A0B}" type="sibTrans" cxnId="{1E977828-791B-4ED8-A153-33C44FFDF1E3}">
      <dgm:prSet/>
      <dgm:spPr/>
      <dgm:t>
        <a:bodyPr/>
        <a:lstStyle/>
        <a:p>
          <a:endParaRPr lang="en-US"/>
        </a:p>
      </dgm:t>
    </dgm:pt>
    <dgm:pt modelId="{F1636B77-6D16-45E3-AB70-8A2125695544}">
      <dgm:prSet phldrT="[Text]"/>
      <dgm:spPr/>
      <dgm:t>
        <a:bodyPr/>
        <a:lstStyle/>
        <a:p>
          <a:r>
            <a:rPr lang="en-US" dirty="0" smtClean="0"/>
            <a:t>Have an interest in MH conditions</a:t>
          </a:r>
          <a:endParaRPr lang="en-US" dirty="0"/>
        </a:p>
      </dgm:t>
    </dgm:pt>
    <dgm:pt modelId="{999B502A-ED62-467F-9FDB-0348798001BB}" type="parTrans" cxnId="{2B877711-9F5D-4CBB-8E41-A3DDDAEED0B7}">
      <dgm:prSet/>
      <dgm:spPr/>
      <dgm:t>
        <a:bodyPr/>
        <a:lstStyle/>
        <a:p>
          <a:endParaRPr lang="en-US"/>
        </a:p>
      </dgm:t>
    </dgm:pt>
    <dgm:pt modelId="{382160D7-4C44-491F-80B4-596F464C7286}" type="sibTrans" cxnId="{2B877711-9F5D-4CBB-8E41-A3DDDAEED0B7}">
      <dgm:prSet/>
      <dgm:spPr/>
      <dgm:t>
        <a:bodyPr/>
        <a:lstStyle/>
        <a:p>
          <a:endParaRPr lang="en-US"/>
        </a:p>
      </dgm:t>
    </dgm:pt>
    <dgm:pt modelId="{9D8F24E2-05C1-4057-8917-B432E7B29529}">
      <dgm:prSet phldrT="[Text]" custT="1"/>
      <dgm:spPr/>
      <dgm:t>
        <a:bodyPr/>
        <a:lstStyle/>
        <a:p>
          <a:r>
            <a:rPr lang="en-US" sz="2000" dirty="0" smtClean="0"/>
            <a:t>Caretakers of people with MH issues </a:t>
          </a:r>
          <a:endParaRPr lang="en-US" sz="2000" dirty="0"/>
        </a:p>
      </dgm:t>
    </dgm:pt>
    <dgm:pt modelId="{9351BB6A-DC54-4CED-9702-435A3AEF890A}" type="parTrans" cxnId="{8A409E5F-A84B-4702-B6D7-50C9A210C169}">
      <dgm:prSet/>
      <dgm:spPr/>
      <dgm:t>
        <a:bodyPr/>
        <a:lstStyle/>
        <a:p>
          <a:endParaRPr lang="en-US"/>
        </a:p>
      </dgm:t>
    </dgm:pt>
    <dgm:pt modelId="{47E5A3A5-D931-46A6-8918-07E6D520D6F7}" type="sibTrans" cxnId="{8A409E5F-A84B-4702-B6D7-50C9A210C169}">
      <dgm:prSet/>
      <dgm:spPr/>
      <dgm:t>
        <a:bodyPr/>
        <a:lstStyle/>
        <a:p>
          <a:endParaRPr lang="en-US"/>
        </a:p>
      </dgm:t>
    </dgm:pt>
    <dgm:pt modelId="{57DA7E85-FBF9-4E8B-B756-8FFDAD0486F0}">
      <dgm:prSet phldrT="[Text]" custT="1"/>
      <dgm:spPr/>
      <dgm:t>
        <a:bodyPr/>
        <a:lstStyle/>
        <a:p>
          <a:r>
            <a:rPr lang="en-US" sz="2200" dirty="0" smtClean="0"/>
            <a:t>Adults above 18 </a:t>
          </a:r>
          <a:endParaRPr lang="en-US" sz="2200" dirty="0"/>
        </a:p>
      </dgm:t>
    </dgm:pt>
    <dgm:pt modelId="{BF6856D2-2C8F-44B4-815A-8296DF992CC1}" type="parTrans" cxnId="{DB0EDD25-F54B-4F28-AE3F-EF97637CDD4B}">
      <dgm:prSet/>
      <dgm:spPr/>
      <dgm:t>
        <a:bodyPr/>
        <a:lstStyle/>
        <a:p>
          <a:endParaRPr lang="en-US"/>
        </a:p>
      </dgm:t>
    </dgm:pt>
    <dgm:pt modelId="{400CAE51-8469-489E-A832-593AE02269C0}" type="sibTrans" cxnId="{DB0EDD25-F54B-4F28-AE3F-EF97637CDD4B}">
      <dgm:prSet/>
      <dgm:spPr/>
      <dgm:t>
        <a:bodyPr/>
        <a:lstStyle/>
        <a:p>
          <a:endParaRPr lang="en-US"/>
        </a:p>
      </dgm:t>
    </dgm:pt>
    <dgm:pt modelId="{FA93BE97-D780-4956-BC5D-19D2FA71F36A}" type="pres">
      <dgm:prSet presAssocID="{0EE4FB65-B564-469C-B291-A355A8A6D8BC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8F6111-6474-40D4-8416-008DEEC0BECB}" type="pres">
      <dgm:prSet presAssocID="{0EE4FB65-B564-469C-B291-A355A8A6D8BC}" presName="diamond" presStyleLbl="bgShp" presStyleIdx="0" presStyleCnt="1"/>
      <dgm:spPr/>
    </dgm:pt>
    <dgm:pt modelId="{84C75CB5-BF1B-40C8-A2B0-48E983D8CD9E}" type="pres">
      <dgm:prSet presAssocID="{0EE4FB65-B564-469C-B291-A355A8A6D8BC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F8F571-E563-40FD-A27E-6CDD36549279}" type="pres">
      <dgm:prSet presAssocID="{0EE4FB65-B564-469C-B291-A355A8A6D8BC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5C17AC-CCBC-4BEE-AF2C-7FB830B48627}" type="pres">
      <dgm:prSet presAssocID="{0EE4FB65-B564-469C-B291-A355A8A6D8BC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17C6AA-4A9F-48B0-810F-ACD165FE75C5}" type="pres">
      <dgm:prSet presAssocID="{0EE4FB65-B564-469C-B291-A355A8A6D8BC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877711-9F5D-4CBB-8E41-A3DDDAEED0B7}" srcId="{0EE4FB65-B564-469C-B291-A355A8A6D8BC}" destId="{F1636B77-6D16-45E3-AB70-8A2125695544}" srcOrd="1" destOrd="0" parTransId="{999B502A-ED62-467F-9FDB-0348798001BB}" sibTransId="{382160D7-4C44-491F-80B4-596F464C7286}"/>
    <dgm:cxn modelId="{267AA0F1-506E-4F5B-A2A8-929ADEF402FE}" type="presOf" srcId="{0EE4FB65-B564-469C-B291-A355A8A6D8BC}" destId="{FA93BE97-D780-4956-BC5D-19D2FA71F36A}" srcOrd="0" destOrd="0" presId="urn:microsoft.com/office/officeart/2005/8/layout/matrix3"/>
    <dgm:cxn modelId="{DB0EDD25-F54B-4F28-AE3F-EF97637CDD4B}" srcId="{0EE4FB65-B564-469C-B291-A355A8A6D8BC}" destId="{57DA7E85-FBF9-4E8B-B756-8FFDAD0486F0}" srcOrd="3" destOrd="0" parTransId="{BF6856D2-2C8F-44B4-815A-8296DF992CC1}" sibTransId="{400CAE51-8469-489E-A832-593AE02269C0}"/>
    <dgm:cxn modelId="{8A409E5F-A84B-4702-B6D7-50C9A210C169}" srcId="{0EE4FB65-B564-469C-B291-A355A8A6D8BC}" destId="{9D8F24E2-05C1-4057-8917-B432E7B29529}" srcOrd="2" destOrd="0" parTransId="{9351BB6A-DC54-4CED-9702-435A3AEF890A}" sibTransId="{47E5A3A5-D931-46A6-8918-07E6D520D6F7}"/>
    <dgm:cxn modelId="{1D518EEA-2B62-447B-AC07-FBF1F3BBD986}" type="presOf" srcId="{764366A9-97C3-4D32-800E-973EC1163534}" destId="{84C75CB5-BF1B-40C8-A2B0-48E983D8CD9E}" srcOrd="0" destOrd="0" presId="urn:microsoft.com/office/officeart/2005/8/layout/matrix3"/>
    <dgm:cxn modelId="{1E977828-791B-4ED8-A153-33C44FFDF1E3}" srcId="{0EE4FB65-B564-469C-B291-A355A8A6D8BC}" destId="{764366A9-97C3-4D32-800E-973EC1163534}" srcOrd="0" destOrd="0" parTransId="{A8462488-5C85-48DF-9785-C8356890BB1B}" sibTransId="{BF10F28E-29C6-4588-8008-A6A759069A0B}"/>
    <dgm:cxn modelId="{77A6B30C-B551-4FA9-96AB-48242F814D7B}" type="presOf" srcId="{F1636B77-6D16-45E3-AB70-8A2125695544}" destId="{A5F8F571-E563-40FD-A27E-6CDD36549279}" srcOrd="0" destOrd="0" presId="urn:microsoft.com/office/officeart/2005/8/layout/matrix3"/>
    <dgm:cxn modelId="{07FAD0B6-6D74-4CE3-B66B-40BCCEB88D14}" type="presOf" srcId="{57DA7E85-FBF9-4E8B-B756-8FFDAD0486F0}" destId="{7B17C6AA-4A9F-48B0-810F-ACD165FE75C5}" srcOrd="0" destOrd="0" presId="urn:microsoft.com/office/officeart/2005/8/layout/matrix3"/>
    <dgm:cxn modelId="{A491528E-51B8-4F35-B78E-041717F6D620}" type="presOf" srcId="{9D8F24E2-05C1-4057-8917-B432E7B29529}" destId="{F95C17AC-CCBC-4BEE-AF2C-7FB830B48627}" srcOrd="0" destOrd="0" presId="urn:microsoft.com/office/officeart/2005/8/layout/matrix3"/>
    <dgm:cxn modelId="{3271F47E-3645-4FD4-8539-BB4FE346857B}" type="presParOf" srcId="{FA93BE97-D780-4956-BC5D-19D2FA71F36A}" destId="{988F6111-6474-40D4-8416-008DEEC0BECB}" srcOrd="0" destOrd="0" presId="urn:microsoft.com/office/officeart/2005/8/layout/matrix3"/>
    <dgm:cxn modelId="{08BDDF71-156D-4003-B190-8DF4F86E2B0C}" type="presParOf" srcId="{FA93BE97-D780-4956-BC5D-19D2FA71F36A}" destId="{84C75CB5-BF1B-40C8-A2B0-48E983D8CD9E}" srcOrd="1" destOrd="0" presId="urn:microsoft.com/office/officeart/2005/8/layout/matrix3"/>
    <dgm:cxn modelId="{A616E2C5-655C-4E73-A22C-CC7080D86E78}" type="presParOf" srcId="{FA93BE97-D780-4956-BC5D-19D2FA71F36A}" destId="{A5F8F571-E563-40FD-A27E-6CDD36549279}" srcOrd="2" destOrd="0" presId="urn:microsoft.com/office/officeart/2005/8/layout/matrix3"/>
    <dgm:cxn modelId="{4E9845A4-ABBF-40B0-8EF9-3F1D519F9FC5}" type="presParOf" srcId="{FA93BE97-D780-4956-BC5D-19D2FA71F36A}" destId="{F95C17AC-CCBC-4BEE-AF2C-7FB830B48627}" srcOrd="3" destOrd="0" presId="urn:microsoft.com/office/officeart/2005/8/layout/matrix3"/>
    <dgm:cxn modelId="{368A83AB-69CF-40D4-B1BC-3127285F4F27}" type="presParOf" srcId="{FA93BE97-D780-4956-BC5D-19D2FA71F36A}" destId="{7B17C6AA-4A9F-48B0-810F-ACD165FE75C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A1710D-24FE-499D-8EE0-BC3F99C0BAFA}" type="doc">
      <dgm:prSet loTypeId="urn:microsoft.com/office/officeart/2005/8/layout/hierarchy3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D3BDECE-F8A2-4FF3-9414-5479428DD7B5}">
      <dgm:prSet phldrT="[Text]"/>
      <dgm:spPr/>
      <dgm:t>
        <a:bodyPr/>
        <a:lstStyle/>
        <a:p>
          <a:r>
            <a:rPr lang="en-US" dirty="0" smtClean="0"/>
            <a:t>Non probability sampling </a:t>
          </a:r>
          <a:endParaRPr lang="en-US" dirty="0"/>
        </a:p>
      </dgm:t>
    </dgm:pt>
    <dgm:pt modelId="{2C4A82ED-665C-4940-AAD8-F0D96727BE80}" type="parTrans" cxnId="{7B956AB4-F18F-4AB3-946A-AF87AA49A5D1}">
      <dgm:prSet/>
      <dgm:spPr/>
      <dgm:t>
        <a:bodyPr/>
        <a:lstStyle/>
        <a:p>
          <a:endParaRPr lang="en-US"/>
        </a:p>
      </dgm:t>
    </dgm:pt>
    <dgm:pt modelId="{454A6B2A-E46E-42A5-A177-FF4B4A4F989C}" type="sibTrans" cxnId="{7B956AB4-F18F-4AB3-946A-AF87AA49A5D1}">
      <dgm:prSet/>
      <dgm:spPr/>
      <dgm:t>
        <a:bodyPr/>
        <a:lstStyle/>
        <a:p>
          <a:endParaRPr lang="en-US"/>
        </a:p>
      </dgm:t>
    </dgm:pt>
    <dgm:pt modelId="{79441580-28AB-4090-9B30-4C4F2CFAC293}">
      <dgm:prSet phldrT="[Text]"/>
      <dgm:spPr>
        <a:noFill/>
      </dgm:spPr>
      <dgm:t>
        <a:bodyPr/>
        <a:lstStyle/>
        <a:p>
          <a:r>
            <a:rPr lang="en-US" b="1" dirty="0" smtClean="0">
              <a:solidFill>
                <a:srgbClr val="2F444E"/>
              </a:solidFill>
              <a:latin typeface="+mn-lt"/>
            </a:rPr>
            <a:t>Purposive</a:t>
          </a:r>
          <a:endParaRPr lang="en-US" b="1" dirty="0">
            <a:solidFill>
              <a:srgbClr val="2F444E"/>
            </a:solidFill>
            <a:latin typeface="+mn-lt"/>
          </a:endParaRPr>
        </a:p>
      </dgm:t>
    </dgm:pt>
    <dgm:pt modelId="{B800736F-0CF8-4807-BE68-EA8B57C3A578}" type="parTrans" cxnId="{109CE9DC-A79A-4D28-B496-99AECAC94D88}">
      <dgm:prSet/>
      <dgm:spPr/>
      <dgm:t>
        <a:bodyPr/>
        <a:lstStyle/>
        <a:p>
          <a:endParaRPr lang="en-US"/>
        </a:p>
      </dgm:t>
    </dgm:pt>
    <dgm:pt modelId="{FFC4C988-FAD8-4BD1-B4D8-407F08FBB282}" type="sibTrans" cxnId="{109CE9DC-A79A-4D28-B496-99AECAC94D88}">
      <dgm:prSet/>
      <dgm:spPr/>
      <dgm:t>
        <a:bodyPr/>
        <a:lstStyle/>
        <a:p>
          <a:endParaRPr lang="en-US"/>
        </a:p>
      </dgm:t>
    </dgm:pt>
    <dgm:pt modelId="{0B593686-E51F-46D8-9445-E6994A112AD2}">
      <dgm:prSet phldrT="[Text]"/>
      <dgm:spPr>
        <a:noFill/>
      </dgm:spPr>
      <dgm:t>
        <a:bodyPr/>
        <a:lstStyle/>
        <a:p>
          <a:r>
            <a:rPr lang="en-US" b="1" dirty="0" smtClean="0">
              <a:solidFill>
                <a:srgbClr val="2F444E"/>
              </a:solidFill>
            </a:rPr>
            <a:t>Convenience</a:t>
          </a:r>
          <a:r>
            <a:rPr lang="en-US" b="1" dirty="0" smtClean="0"/>
            <a:t> </a:t>
          </a:r>
          <a:endParaRPr lang="en-US" b="1" dirty="0"/>
        </a:p>
      </dgm:t>
    </dgm:pt>
    <dgm:pt modelId="{8EA43FBC-9E6F-4731-BA6A-097482C2C809}" type="parTrans" cxnId="{B13F163F-AFDF-4D6B-835D-E1071483C812}">
      <dgm:prSet/>
      <dgm:spPr/>
      <dgm:t>
        <a:bodyPr/>
        <a:lstStyle/>
        <a:p>
          <a:endParaRPr lang="en-US"/>
        </a:p>
      </dgm:t>
    </dgm:pt>
    <dgm:pt modelId="{410DC658-5A5B-4E1C-AEBC-64B6C7A6D091}" type="sibTrans" cxnId="{B13F163F-AFDF-4D6B-835D-E1071483C812}">
      <dgm:prSet/>
      <dgm:spPr/>
      <dgm:t>
        <a:bodyPr/>
        <a:lstStyle/>
        <a:p>
          <a:endParaRPr lang="en-US"/>
        </a:p>
      </dgm:t>
    </dgm:pt>
    <dgm:pt modelId="{629FD557-117A-4C06-9D91-FDCEAFEADE89}">
      <dgm:prSet phldrT="[Text]"/>
      <dgm:spPr/>
      <dgm:t>
        <a:bodyPr/>
        <a:lstStyle/>
        <a:p>
          <a:r>
            <a:rPr lang="en-US" dirty="0" smtClean="0"/>
            <a:t>Recruitment </a:t>
          </a:r>
          <a:endParaRPr lang="en-US" dirty="0"/>
        </a:p>
      </dgm:t>
    </dgm:pt>
    <dgm:pt modelId="{E65E0C00-D2CD-4D74-A8EE-476695465412}" type="parTrans" cxnId="{57C83801-B3CC-4695-9DC6-377178A6ABF7}">
      <dgm:prSet/>
      <dgm:spPr/>
      <dgm:t>
        <a:bodyPr/>
        <a:lstStyle/>
        <a:p>
          <a:endParaRPr lang="en-US"/>
        </a:p>
      </dgm:t>
    </dgm:pt>
    <dgm:pt modelId="{C601A9B4-E334-45E8-B5F5-0555AE3BDFA7}" type="sibTrans" cxnId="{57C83801-B3CC-4695-9DC6-377178A6ABF7}">
      <dgm:prSet/>
      <dgm:spPr/>
      <dgm:t>
        <a:bodyPr/>
        <a:lstStyle/>
        <a:p>
          <a:endParaRPr lang="en-US"/>
        </a:p>
      </dgm:t>
    </dgm:pt>
    <dgm:pt modelId="{66608CEF-6150-46B9-8324-3CA3E7C0AB23}">
      <dgm:prSet phldrT="[Text]"/>
      <dgm:spPr>
        <a:noFill/>
      </dgm:spPr>
      <dgm:t>
        <a:bodyPr/>
        <a:lstStyle/>
        <a:p>
          <a:r>
            <a:rPr lang="en-US" b="1" dirty="0" smtClean="0">
              <a:solidFill>
                <a:srgbClr val="2F444E"/>
              </a:solidFill>
            </a:rPr>
            <a:t>NGOs active in delivering MHPSS services</a:t>
          </a:r>
          <a:endParaRPr lang="en-US" b="1" dirty="0">
            <a:solidFill>
              <a:srgbClr val="2F444E"/>
            </a:solidFill>
          </a:endParaRPr>
        </a:p>
      </dgm:t>
    </dgm:pt>
    <dgm:pt modelId="{FA6692BD-9664-42B8-9712-47E34C72C225}" type="parTrans" cxnId="{39104061-9C18-49CF-9C14-DFCC653596D8}">
      <dgm:prSet/>
      <dgm:spPr/>
      <dgm:t>
        <a:bodyPr/>
        <a:lstStyle/>
        <a:p>
          <a:endParaRPr lang="en-US"/>
        </a:p>
      </dgm:t>
    </dgm:pt>
    <dgm:pt modelId="{971FB136-E92B-4493-B942-940FECBCFFB5}" type="sibTrans" cxnId="{39104061-9C18-49CF-9C14-DFCC653596D8}">
      <dgm:prSet/>
      <dgm:spPr/>
      <dgm:t>
        <a:bodyPr/>
        <a:lstStyle/>
        <a:p>
          <a:endParaRPr lang="en-US"/>
        </a:p>
      </dgm:t>
    </dgm:pt>
    <dgm:pt modelId="{C7F6399B-1764-49E5-8984-E55CDC03704B}">
      <dgm:prSet phldrT="[Text]"/>
      <dgm:spPr>
        <a:noFill/>
      </dgm:spPr>
      <dgm:t>
        <a:bodyPr/>
        <a:lstStyle/>
        <a:p>
          <a:r>
            <a:rPr lang="en-US" b="1" dirty="0" smtClean="0">
              <a:solidFill>
                <a:srgbClr val="2F444E"/>
              </a:solidFill>
            </a:rPr>
            <a:t>Primary health Care centers </a:t>
          </a:r>
          <a:endParaRPr lang="en-US" b="1" dirty="0">
            <a:solidFill>
              <a:srgbClr val="2F444E"/>
            </a:solidFill>
          </a:endParaRPr>
        </a:p>
      </dgm:t>
    </dgm:pt>
    <dgm:pt modelId="{EFF90C17-4B5B-4BB0-8D64-5EB7295B7D50}" type="parTrans" cxnId="{91EFF70B-6CE8-4F55-8746-1B0E3B32CEB7}">
      <dgm:prSet/>
      <dgm:spPr/>
      <dgm:t>
        <a:bodyPr/>
        <a:lstStyle/>
        <a:p>
          <a:endParaRPr lang="en-US"/>
        </a:p>
      </dgm:t>
    </dgm:pt>
    <dgm:pt modelId="{187ABF56-05A8-41A8-9327-4688F6A3E88D}" type="sibTrans" cxnId="{91EFF70B-6CE8-4F55-8746-1B0E3B32CEB7}">
      <dgm:prSet/>
      <dgm:spPr/>
      <dgm:t>
        <a:bodyPr/>
        <a:lstStyle/>
        <a:p>
          <a:endParaRPr lang="en-US"/>
        </a:p>
      </dgm:t>
    </dgm:pt>
    <dgm:pt modelId="{9AE75632-DEC0-45E3-9047-D6B34ED8B171}">
      <dgm:prSet/>
      <dgm:spPr>
        <a:noFill/>
      </dgm:spPr>
      <dgm:t>
        <a:bodyPr/>
        <a:lstStyle/>
        <a:p>
          <a:r>
            <a:rPr lang="en-US" b="1" dirty="0" smtClean="0">
              <a:solidFill>
                <a:srgbClr val="2F444E"/>
              </a:solidFill>
            </a:rPr>
            <a:t>UNHCR</a:t>
          </a:r>
          <a:endParaRPr lang="en-US" b="1" dirty="0">
            <a:solidFill>
              <a:srgbClr val="2F444E"/>
            </a:solidFill>
          </a:endParaRPr>
        </a:p>
      </dgm:t>
    </dgm:pt>
    <dgm:pt modelId="{842E758A-CF17-458E-B754-ED1DE9D67431}" type="parTrans" cxnId="{0ED26C38-300C-486D-B9AF-F39DC8061164}">
      <dgm:prSet/>
      <dgm:spPr/>
      <dgm:t>
        <a:bodyPr/>
        <a:lstStyle/>
        <a:p>
          <a:endParaRPr lang="en-US"/>
        </a:p>
      </dgm:t>
    </dgm:pt>
    <dgm:pt modelId="{04D1516B-7936-4C2F-9E4E-3B579400BDF2}" type="sibTrans" cxnId="{0ED26C38-300C-486D-B9AF-F39DC8061164}">
      <dgm:prSet/>
      <dgm:spPr/>
      <dgm:t>
        <a:bodyPr/>
        <a:lstStyle/>
        <a:p>
          <a:endParaRPr lang="en-US"/>
        </a:p>
      </dgm:t>
    </dgm:pt>
    <dgm:pt modelId="{6784D01C-5D84-4482-A23E-4ACDA62B0033}">
      <dgm:prSet/>
      <dgm:spPr>
        <a:noFill/>
      </dgm:spPr>
      <dgm:t>
        <a:bodyPr/>
        <a:lstStyle/>
        <a:p>
          <a:r>
            <a:rPr lang="en-US" b="1" dirty="0" smtClean="0">
              <a:solidFill>
                <a:srgbClr val="2F444E"/>
              </a:solidFill>
            </a:rPr>
            <a:t>Snowballing</a:t>
          </a:r>
          <a:endParaRPr lang="en-US" b="1" dirty="0">
            <a:solidFill>
              <a:srgbClr val="2F444E"/>
            </a:solidFill>
          </a:endParaRPr>
        </a:p>
      </dgm:t>
    </dgm:pt>
    <dgm:pt modelId="{9D73BAE0-C40C-4134-947A-FA9E7FEA57F2}" type="parTrans" cxnId="{89C9EB89-76D3-4C4B-8D0C-8C5AFF438F53}">
      <dgm:prSet/>
      <dgm:spPr/>
      <dgm:t>
        <a:bodyPr/>
        <a:lstStyle/>
        <a:p>
          <a:endParaRPr lang="en-US"/>
        </a:p>
      </dgm:t>
    </dgm:pt>
    <dgm:pt modelId="{E0AF1583-9A24-452A-94CE-5714DC99C915}" type="sibTrans" cxnId="{89C9EB89-76D3-4C4B-8D0C-8C5AFF438F53}">
      <dgm:prSet/>
      <dgm:spPr/>
      <dgm:t>
        <a:bodyPr/>
        <a:lstStyle/>
        <a:p>
          <a:endParaRPr lang="en-US"/>
        </a:p>
      </dgm:t>
    </dgm:pt>
    <dgm:pt modelId="{17A92316-9E1D-4244-B875-4DF7057F0AE1}" type="pres">
      <dgm:prSet presAssocID="{4EA1710D-24FE-499D-8EE0-BC3F99C0BAF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752D46C-656C-42F6-8602-68FF519EFBB7}" type="pres">
      <dgm:prSet presAssocID="{DD3BDECE-F8A2-4FF3-9414-5479428DD7B5}" presName="root" presStyleCnt="0"/>
      <dgm:spPr/>
    </dgm:pt>
    <dgm:pt modelId="{D96B4735-8F31-47CC-8C84-30B0C153EDE4}" type="pres">
      <dgm:prSet presAssocID="{DD3BDECE-F8A2-4FF3-9414-5479428DD7B5}" presName="rootComposite" presStyleCnt="0"/>
      <dgm:spPr/>
    </dgm:pt>
    <dgm:pt modelId="{3457AB8C-338D-43B9-9451-ABEF6E866B13}" type="pres">
      <dgm:prSet presAssocID="{DD3BDECE-F8A2-4FF3-9414-5479428DD7B5}" presName="rootText" presStyleLbl="node1" presStyleIdx="0" presStyleCnt="2"/>
      <dgm:spPr/>
      <dgm:t>
        <a:bodyPr/>
        <a:lstStyle/>
        <a:p>
          <a:endParaRPr lang="en-US"/>
        </a:p>
      </dgm:t>
    </dgm:pt>
    <dgm:pt modelId="{E9319277-9596-4201-A45C-9B9E47B4943F}" type="pres">
      <dgm:prSet presAssocID="{DD3BDECE-F8A2-4FF3-9414-5479428DD7B5}" presName="rootConnector" presStyleLbl="node1" presStyleIdx="0" presStyleCnt="2"/>
      <dgm:spPr/>
      <dgm:t>
        <a:bodyPr/>
        <a:lstStyle/>
        <a:p>
          <a:endParaRPr lang="en-US"/>
        </a:p>
      </dgm:t>
    </dgm:pt>
    <dgm:pt modelId="{6B43EE66-F8F9-491C-8FD4-CB82D9418D81}" type="pres">
      <dgm:prSet presAssocID="{DD3BDECE-F8A2-4FF3-9414-5479428DD7B5}" presName="childShape" presStyleCnt="0"/>
      <dgm:spPr/>
    </dgm:pt>
    <dgm:pt modelId="{067C61D2-02A4-4F53-BACC-AAEBA4C762F5}" type="pres">
      <dgm:prSet presAssocID="{B800736F-0CF8-4807-BE68-EA8B57C3A578}" presName="Name13" presStyleLbl="parChTrans1D2" presStyleIdx="0" presStyleCnt="6"/>
      <dgm:spPr/>
      <dgm:t>
        <a:bodyPr/>
        <a:lstStyle/>
        <a:p>
          <a:endParaRPr lang="en-US"/>
        </a:p>
      </dgm:t>
    </dgm:pt>
    <dgm:pt modelId="{017EE21E-8D09-430D-93EE-0E696F4B2DAD}" type="pres">
      <dgm:prSet presAssocID="{79441580-28AB-4090-9B30-4C4F2CFAC293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C9A1EF-BFF0-4A47-AADA-8AE7F5E04428}" type="pres">
      <dgm:prSet presAssocID="{8EA43FBC-9E6F-4731-BA6A-097482C2C809}" presName="Name13" presStyleLbl="parChTrans1D2" presStyleIdx="1" presStyleCnt="6"/>
      <dgm:spPr/>
      <dgm:t>
        <a:bodyPr/>
        <a:lstStyle/>
        <a:p>
          <a:endParaRPr lang="en-US"/>
        </a:p>
      </dgm:t>
    </dgm:pt>
    <dgm:pt modelId="{D70320BF-1E3C-4019-B0F8-34F5E6777F48}" type="pres">
      <dgm:prSet presAssocID="{0B593686-E51F-46D8-9445-E6994A112AD2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CB69B7-7292-4A3E-8473-D42582291088}" type="pres">
      <dgm:prSet presAssocID="{9D73BAE0-C40C-4134-947A-FA9E7FEA57F2}" presName="Name13" presStyleLbl="parChTrans1D2" presStyleIdx="2" presStyleCnt="6"/>
      <dgm:spPr/>
      <dgm:t>
        <a:bodyPr/>
        <a:lstStyle/>
        <a:p>
          <a:endParaRPr lang="en-US"/>
        </a:p>
      </dgm:t>
    </dgm:pt>
    <dgm:pt modelId="{792E3C27-513C-45B2-9103-2117D119EFB4}" type="pres">
      <dgm:prSet presAssocID="{6784D01C-5D84-4482-A23E-4ACDA62B0033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9462E2-B1DB-4220-97D9-6D103609039A}" type="pres">
      <dgm:prSet presAssocID="{629FD557-117A-4C06-9D91-FDCEAFEADE89}" presName="root" presStyleCnt="0"/>
      <dgm:spPr/>
    </dgm:pt>
    <dgm:pt modelId="{27BDC800-8152-4A6E-ABA3-A32F48EB13AD}" type="pres">
      <dgm:prSet presAssocID="{629FD557-117A-4C06-9D91-FDCEAFEADE89}" presName="rootComposite" presStyleCnt="0"/>
      <dgm:spPr/>
    </dgm:pt>
    <dgm:pt modelId="{95AD10C8-3E13-4536-BF3C-3FFE07276FDC}" type="pres">
      <dgm:prSet presAssocID="{629FD557-117A-4C06-9D91-FDCEAFEADE89}" presName="rootText" presStyleLbl="node1" presStyleIdx="1" presStyleCnt="2"/>
      <dgm:spPr/>
      <dgm:t>
        <a:bodyPr/>
        <a:lstStyle/>
        <a:p>
          <a:endParaRPr lang="en-US"/>
        </a:p>
      </dgm:t>
    </dgm:pt>
    <dgm:pt modelId="{3C035C3E-37A8-453E-812C-5D3A013A38A0}" type="pres">
      <dgm:prSet presAssocID="{629FD557-117A-4C06-9D91-FDCEAFEADE89}" presName="rootConnector" presStyleLbl="node1" presStyleIdx="1" presStyleCnt="2"/>
      <dgm:spPr/>
      <dgm:t>
        <a:bodyPr/>
        <a:lstStyle/>
        <a:p>
          <a:endParaRPr lang="en-US"/>
        </a:p>
      </dgm:t>
    </dgm:pt>
    <dgm:pt modelId="{E9810D21-5A2E-4A1B-B49E-C94C166EC78B}" type="pres">
      <dgm:prSet presAssocID="{629FD557-117A-4C06-9D91-FDCEAFEADE89}" presName="childShape" presStyleCnt="0"/>
      <dgm:spPr/>
    </dgm:pt>
    <dgm:pt modelId="{130DB48D-3958-4DD7-995C-914124A88AB7}" type="pres">
      <dgm:prSet presAssocID="{FA6692BD-9664-42B8-9712-47E34C72C225}" presName="Name13" presStyleLbl="parChTrans1D2" presStyleIdx="3" presStyleCnt="6"/>
      <dgm:spPr/>
      <dgm:t>
        <a:bodyPr/>
        <a:lstStyle/>
        <a:p>
          <a:endParaRPr lang="en-US"/>
        </a:p>
      </dgm:t>
    </dgm:pt>
    <dgm:pt modelId="{AEF8CE8A-753A-401F-B4FB-1A423B338119}" type="pres">
      <dgm:prSet presAssocID="{66608CEF-6150-46B9-8324-3CA3E7C0AB23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B92585-47A5-4884-BDAC-D3F19DE20B2D}" type="pres">
      <dgm:prSet presAssocID="{EFF90C17-4B5B-4BB0-8D64-5EB7295B7D50}" presName="Name13" presStyleLbl="parChTrans1D2" presStyleIdx="4" presStyleCnt="6"/>
      <dgm:spPr/>
      <dgm:t>
        <a:bodyPr/>
        <a:lstStyle/>
        <a:p>
          <a:endParaRPr lang="en-US"/>
        </a:p>
      </dgm:t>
    </dgm:pt>
    <dgm:pt modelId="{E78C8F23-4A3D-46B8-BCB4-CD84023127CB}" type="pres">
      <dgm:prSet presAssocID="{C7F6399B-1764-49E5-8984-E55CDC03704B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F071B6-A80E-4901-B7C9-DAEE112446C6}" type="pres">
      <dgm:prSet presAssocID="{842E758A-CF17-458E-B754-ED1DE9D67431}" presName="Name13" presStyleLbl="parChTrans1D2" presStyleIdx="5" presStyleCnt="6"/>
      <dgm:spPr/>
      <dgm:t>
        <a:bodyPr/>
        <a:lstStyle/>
        <a:p>
          <a:endParaRPr lang="en-US"/>
        </a:p>
      </dgm:t>
    </dgm:pt>
    <dgm:pt modelId="{734CA95B-26BA-45C9-A651-E7903B086544}" type="pres">
      <dgm:prSet presAssocID="{9AE75632-DEC0-45E3-9047-D6B34ED8B171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5AEC62A-6BAA-4ED7-B90C-3969FB3D41FF}" type="presOf" srcId="{66608CEF-6150-46B9-8324-3CA3E7C0AB23}" destId="{AEF8CE8A-753A-401F-B4FB-1A423B338119}" srcOrd="0" destOrd="0" presId="urn:microsoft.com/office/officeart/2005/8/layout/hierarchy3"/>
    <dgm:cxn modelId="{083022CE-834D-43F7-B6A2-061495E04B42}" type="presOf" srcId="{9AE75632-DEC0-45E3-9047-D6B34ED8B171}" destId="{734CA95B-26BA-45C9-A651-E7903B086544}" srcOrd="0" destOrd="0" presId="urn:microsoft.com/office/officeart/2005/8/layout/hierarchy3"/>
    <dgm:cxn modelId="{E3E11D6E-DEBA-4C72-AD35-DE1BFB892076}" type="presOf" srcId="{FA6692BD-9664-42B8-9712-47E34C72C225}" destId="{130DB48D-3958-4DD7-995C-914124A88AB7}" srcOrd="0" destOrd="0" presId="urn:microsoft.com/office/officeart/2005/8/layout/hierarchy3"/>
    <dgm:cxn modelId="{479B3187-49F8-444F-8197-78DF8FD6DE18}" type="presOf" srcId="{842E758A-CF17-458E-B754-ED1DE9D67431}" destId="{37F071B6-A80E-4901-B7C9-DAEE112446C6}" srcOrd="0" destOrd="0" presId="urn:microsoft.com/office/officeart/2005/8/layout/hierarchy3"/>
    <dgm:cxn modelId="{B6F0E7F9-564D-42FF-A8B9-1D7BDEF9A3A3}" type="presOf" srcId="{DD3BDECE-F8A2-4FF3-9414-5479428DD7B5}" destId="{3457AB8C-338D-43B9-9451-ABEF6E866B13}" srcOrd="0" destOrd="0" presId="urn:microsoft.com/office/officeart/2005/8/layout/hierarchy3"/>
    <dgm:cxn modelId="{DE3A0A1C-E14A-4A19-9753-32B8A5880105}" type="presOf" srcId="{629FD557-117A-4C06-9D91-FDCEAFEADE89}" destId="{95AD10C8-3E13-4536-BF3C-3FFE07276FDC}" srcOrd="0" destOrd="0" presId="urn:microsoft.com/office/officeart/2005/8/layout/hierarchy3"/>
    <dgm:cxn modelId="{91EFF70B-6CE8-4F55-8746-1B0E3B32CEB7}" srcId="{629FD557-117A-4C06-9D91-FDCEAFEADE89}" destId="{C7F6399B-1764-49E5-8984-E55CDC03704B}" srcOrd="1" destOrd="0" parTransId="{EFF90C17-4B5B-4BB0-8D64-5EB7295B7D50}" sibTransId="{187ABF56-05A8-41A8-9327-4688F6A3E88D}"/>
    <dgm:cxn modelId="{39104061-9C18-49CF-9C14-DFCC653596D8}" srcId="{629FD557-117A-4C06-9D91-FDCEAFEADE89}" destId="{66608CEF-6150-46B9-8324-3CA3E7C0AB23}" srcOrd="0" destOrd="0" parTransId="{FA6692BD-9664-42B8-9712-47E34C72C225}" sibTransId="{971FB136-E92B-4493-B942-940FECBCFFB5}"/>
    <dgm:cxn modelId="{72D52803-8E5C-42A2-BAF4-45E8D51E1C75}" type="presOf" srcId="{B800736F-0CF8-4807-BE68-EA8B57C3A578}" destId="{067C61D2-02A4-4F53-BACC-AAEBA4C762F5}" srcOrd="0" destOrd="0" presId="urn:microsoft.com/office/officeart/2005/8/layout/hierarchy3"/>
    <dgm:cxn modelId="{57C83801-B3CC-4695-9DC6-377178A6ABF7}" srcId="{4EA1710D-24FE-499D-8EE0-BC3F99C0BAFA}" destId="{629FD557-117A-4C06-9D91-FDCEAFEADE89}" srcOrd="1" destOrd="0" parTransId="{E65E0C00-D2CD-4D74-A8EE-476695465412}" sibTransId="{C601A9B4-E334-45E8-B5F5-0555AE3BDFA7}"/>
    <dgm:cxn modelId="{B13F163F-AFDF-4D6B-835D-E1071483C812}" srcId="{DD3BDECE-F8A2-4FF3-9414-5479428DD7B5}" destId="{0B593686-E51F-46D8-9445-E6994A112AD2}" srcOrd="1" destOrd="0" parTransId="{8EA43FBC-9E6F-4731-BA6A-097482C2C809}" sibTransId="{410DC658-5A5B-4E1C-AEBC-64B6C7A6D091}"/>
    <dgm:cxn modelId="{0ED26C38-300C-486D-B9AF-F39DC8061164}" srcId="{629FD557-117A-4C06-9D91-FDCEAFEADE89}" destId="{9AE75632-DEC0-45E3-9047-D6B34ED8B171}" srcOrd="2" destOrd="0" parTransId="{842E758A-CF17-458E-B754-ED1DE9D67431}" sibTransId="{04D1516B-7936-4C2F-9E4E-3B579400BDF2}"/>
    <dgm:cxn modelId="{46321E91-5D77-4FC4-BC8E-78FC266EDA46}" type="presOf" srcId="{4EA1710D-24FE-499D-8EE0-BC3F99C0BAFA}" destId="{17A92316-9E1D-4244-B875-4DF7057F0AE1}" srcOrd="0" destOrd="0" presId="urn:microsoft.com/office/officeart/2005/8/layout/hierarchy3"/>
    <dgm:cxn modelId="{7B956AB4-F18F-4AB3-946A-AF87AA49A5D1}" srcId="{4EA1710D-24FE-499D-8EE0-BC3F99C0BAFA}" destId="{DD3BDECE-F8A2-4FF3-9414-5479428DD7B5}" srcOrd="0" destOrd="0" parTransId="{2C4A82ED-665C-4940-AAD8-F0D96727BE80}" sibTransId="{454A6B2A-E46E-42A5-A177-FF4B4A4F989C}"/>
    <dgm:cxn modelId="{8EE5C6D2-57F0-42F3-874A-5B00ACB9A6AA}" type="presOf" srcId="{0B593686-E51F-46D8-9445-E6994A112AD2}" destId="{D70320BF-1E3C-4019-B0F8-34F5E6777F48}" srcOrd="0" destOrd="0" presId="urn:microsoft.com/office/officeart/2005/8/layout/hierarchy3"/>
    <dgm:cxn modelId="{9CAB2A68-1C27-4FF6-B5B2-9DCEFBDFC0DE}" type="presOf" srcId="{8EA43FBC-9E6F-4731-BA6A-097482C2C809}" destId="{24C9A1EF-BFF0-4A47-AADA-8AE7F5E04428}" srcOrd="0" destOrd="0" presId="urn:microsoft.com/office/officeart/2005/8/layout/hierarchy3"/>
    <dgm:cxn modelId="{032513DB-885B-49DC-B415-C83C3259E7B1}" type="presOf" srcId="{629FD557-117A-4C06-9D91-FDCEAFEADE89}" destId="{3C035C3E-37A8-453E-812C-5D3A013A38A0}" srcOrd="1" destOrd="0" presId="urn:microsoft.com/office/officeart/2005/8/layout/hierarchy3"/>
    <dgm:cxn modelId="{538D17D1-D373-46FB-8B04-794CF8E91C13}" type="presOf" srcId="{C7F6399B-1764-49E5-8984-E55CDC03704B}" destId="{E78C8F23-4A3D-46B8-BCB4-CD84023127CB}" srcOrd="0" destOrd="0" presId="urn:microsoft.com/office/officeart/2005/8/layout/hierarchy3"/>
    <dgm:cxn modelId="{89C9EB89-76D3-4C4B-8D0C-8C5AFF438F53}" srcId="{DD3BDECE-F8A2-4FF3-9414-5479428DD7B5}" destId="{6784D01C-5D84-4482-A23E-4ACDA62B0033}" srcOrd="2" destOrd="0" parTransId="{9D73BAE0-C40C-4134-947A-FA9E7FEA57F2}" sibTransId="{E0AF1583-9A24-452A-94CE-5714DC99C915}"/>
    <dgm:cxn modelId="{FFE22217-652E-419D-93C9-5A671A5B1267}" type="presOf" srcId="{79441580-28AB-4090-9B30-4C4F2CFAC293}" destId="{017EE21E-8D09-430D-93EE-0E696F4B2DAD}" srcOrd="0" destOrd="0" presId="urn:microsoft.com/office/officeart/2005/8/layout/hierarchy3"/>
    <dgm:cxn modelId="{E8EA3295-5708-42A2-86C4-C4585DF8DCA9}" type="presOf" srcId="{EFF90C17-4B5B-4BB0-8D64-5EB7295B7D50}" destId="{63B92585-47A5-4884-BDAC-D3F19DE20B2D}" srcOrd="0" destOrd="0" presId="urn:microsoft.com/office/officeart/2005/8/layout/hierarchy3"/>
    <dgm:cxn modelId="{747A4D13-5FE1-4C7A-B652-4E193E461EA3}" type="presOf" srcId="{DD3BDECE-F8A2-4FF3-9414-5479428DD7B5}" destId="{E9319277-9596-4201-A45C-9B9E47B4943F}" srcOrd="1" destOrd="0" presId="urn:microsoft.com/office/officeart/2005/8/layout/hierarchy3"/>
    <dgm:cxn modelId="{062F0EB2-9412-4B3E-A684-38DA8B32AF27}" type="presOf" srcId="{6784D01C-5D84-4482-A23E-4ACDA62B0033}" destId="{792E3C27-513C-45B2-9103-2117D119EFB4}" srcOrd="0" destOrd="0" presId="urn:microsoft.com/office/officeart/2005/8/layout/hierarchy3"/>
    <dgm:cxn modelId="{109CE9DC-A79A-4D28-B496-99AECAC94D88}" srcId="{DD3BDECE-F8A2-4FF3-9414-5479428DD7B5}" destId="{79441580-28AB-4090-9B30-4C4F2CFAC293}" srcOrd="0" destOrd="0" parTransId="{B800736F-0CF8-4807-BE68-EA8B57C3A578}" sibTransId="{FFC4C988-FAD8-4BD1-B4D8-407F08FBB282}"/>
    <dgm:cxn modelId="{61A67084-CABC-40CF-88BC-53E51AE28491}" type="presOf" srcId="{9D73BAE0-C40C-4134-947A-FA9E7FEA57F2}" destId="{E3CB69B7-7292-4A3E-8473-D42582291088}" srcOrd="0" destOrd="0" presId="urn:microsoft.com/office/officeart/2005/8/layout/hierarchy3"/>
    <dgm:cxn modelId="{0B0E724D-F937-479E-8797-A333135E95C9}" type="presParOf" srcId="{17A92316-9E1D-4244-B875-4DF7057F0AE1}" destId="{D752D46C-656C-42F6-8602-68FF519EFBB7}" srcOrd="0" destOrd="0" presId="urn:microsoft.com/office/officeart/2005/8/layout/hierarchy3"/>
    <dgm:cxn modelId="{5C217BAD-E435-4C37-B77B-7BAA0C8E1097}" type="presParOf" srcId="{D752D46C-656C-42F6-8602-68FF519EFBB7}" destId="{D96B4735-8F31-47CC-8C84-30B0C153EDE4}" srcOrd="0" destOrd="0" presId="urn:microsoft.com/office/officeart/2005/8/layout/hierarchy3"/>
    <dgm:cxn modelId="{9064B0F8-1E63-43C5-AE20-2FF9D9F49E36}" type="presParOf" srcId="{D96B4735-8F31-47CC-8C84-30B0C153EDE4}" destId="{3457AB8C-338D-43B9-9451-ABEF6E866B13}" srcOrd="0" destOrd="0" presId="urn:microsoft.com/office/officeart/2005/8/layout/hierarchy3"/>
    <dgm:cxn modelId="{A266FAC5-66BD-40D3-AE3C-0B07A4EF70AB}" type="presParOf" srcId="{D96B4735-8F31-47CC-8C84-30B0C153EDE4}" destId="{E9319277-9596-4201-A45C-9B9E47B4943F}" srcOrd="1" destOrd="0" presId="urn:microsoft.com/office/officeart/2005/8/layout/hierarchy3"/>
    <dgm:cxn modelId="{43375C5D-1BEF-41AF-8CB0-3F290A818CB1}" type="presParOf" srcId="{D752D46C-656C-42F6-8602-68FF519EFBB7}" destId="{6B43EE66-F8F9-491C-8FD4-CB82D9418D81}" srcOrd="1" destOrd="0" presId="urn:microsoft.com/office/officeart/2005/8/layout/hierarchy3"/>
    <dgm:cxn modelId="{5032D72A-D1C7-4D14-8676-C2CB4701B6E2}" type="presParOf" srcId="{6B43EE66-F8F9-491C-8FD4-CB82D9418D81}" destId="{067C61D2-02A4-4F53-BACC-AAEBA4C762F5}" srcOrd="0" destOrd="0" presId="urn:microsoft.com/office/officeart/2005/8/layout/hierarchy3"/>
    <dgm:cxn modelId="{A9F7ABEE-617C-4AC4-BA91-0884CC7AA373}" type="presParOf" srcId="{6B43EE66-F8F9-491C-8FD4-CB82D9418D81}" destId="{017EE21E-8D09-430D-93EE-0E696F4B2DAD}" srcOrd="1" destOrd="0" presId="urn:microsoft.com/office/officeart/2005/8/layout/hierarchy3"/>
    <dgm:cxn modelId="{81CAAC5A-7141-41E6-B018-AD46F65150A5}" type="presParOf" srcId="{6B43EE66-F8F9-491C-8FD4-CB82D9418D81}" destId="{24C9A1EF-BFF0-4A47-AADA-8AE7F5E04428}" srcOrd="2" destOrd="0" presId="urn:microsoft.com/office/officeart/2005/8/layout/hierarchy3"/>
    <dgm:cxn modelId="{572FCC2C-8256-4E2A-BE70-17A90BB623FD}" type="presParOf" srcId="{6B43EE66-F8F9-491C-8FD4-CB82D9418D81}" destId="{D70320BF-1E3C-4019-B0F8-34F5E6777F48}" srcOrd="3" destOrd="0" presId="urn:microsoft.com/office/officeart/2005/8/layout/hierarchy3"/>
    <dgm:cxn modelId="{568EAFB0-4144-49CE-8D72-3FBD79483AC0}" type="presParOf" srcId="{6B43EE66-F8F9-491C-8FD4-CB82D9418D81}" destId="{E3CB69B7-7292-4A3E-8473-D42582291088}" srcOrd="4" destOrd="0" presId="urn:microsoft.com/office/officeart/2005/8/layout/hierarchy3"/>
    <dgm:cxn modelId="{546A9B79-057D-4576-8086-281BCA732B34}" type="presParOf" srcId="{6B43EE66-F8F9-491C-8FD4-CB82D9418D81}" destId="{792E3C27-513C-45B2-9103-2117D119EFB4}" srcOrd="5" destOrd="0" presId="urn:microsoft.com/office/officeart/2005/8/layout/hierarchy3"/>
    <dgm:cxn modelId="{89925860-3F93-4F08-A0EE-C110B7951F95}" type="presParOf" srcId="{17A92316-9E1D-4244-B875-4DF7057F0AE1}" destId="{CA9462E2-B1DB-4220-97D9-6D103609039A}" srcOrd="1" destOrd="0" presId="urn:microsoft.com/office/officeart/2005/8/layout/hierarchy3"/>
    <dgm:cxn modelId="{09E1B295-63EB-46C8-BFCC-47529A0EB2ED}" type="presParOf" srcId="{CA9462E2-B1DB-4220-97D9-6D103609039A}" destId="{27BDC800-8152-4A6E-ABA3-A32F48EB13AD}" srcOrd="0" destOrd="0" presId="urn:microsoft.com/office/officeart/2005/8/layout/hierarchy3"/>
    <dgm:cxn modelId="{4877DFBA-FB0E-4377-B55F-A1EB833DD9D8}" type="presParOf" srcId="{27BDC800-8152-4A6E-ABA3-A32F48EB13AD}" destId="{95AD10C8-3E13-4536-BF3C-3FFE07276FDC}" srcOrd="0" destOrd="0" presId="urn:microsoft.com/office/officeart/2005/8/layout/hierarchy3"/>
    <dgm:cxn modelId="{E95A67BC-529A-40AA-8AD3-71CBEC21E082}" type="presParOf" srcId="{27BDC800-8152-4A6E-ABA3-A32F48EB13AD}" destId="{3C035C3E-37A8-453E-812C-5D3A013A38A0}" srcOrd="1" destOrd="0" presId="urn:microsoft.com/office/officeart/2005/8/layout/hierarchy3"/>
    <dgm:cxn modelId="{5A01010A-69B2-4494-9BFD-91D13EE33356}" type="presParOf" srcId="{CA9462E2-B1DB-4220-97D9-6D103609039A}" destId="{E9810D21-5A2E-4A1B-B49E-C94C166EC78B}" srcOrd="1" destOrd="0" presId="urn:microsoft.com/office/officeart/2005/8/layout/hierarchy3"/>
    <dgm:cxn modelId="{44640AA2-2371-4E01-B7BD-8CF28FEFF8B3}" type="presParOf" srcId="{E9810D21-5A2E-4A1B-B49E-C94C166EC78B}" destId="{130DB48D-3958-4DD7-995C-914124A88AB7}" srcOrd="0" destOrd="0" presId="urn:microsoft.com/office/officeart/2005/8/layout/hierarchy3"/>
    <dgm:cxn modelId="{64E75691-A6D6-42EA-A65D-85C91BADE1FF}" type="presParOf" srcId="{E9810D21-5A2E-4A1B-B49E-C94C166EC78B}" destId="{AEF8CE8A-753A-401F-B4FB-1A423B338119}" srcOrd="1" destOrd="0" presId="urn:microsoft.com/office/officeart/2005/8/layout/hierarchy3"/>
    <dgm:cxn modelId="{D6725A43-D49C-41BB-95C2-DBED1E295B0F}" type="presParOf" srcId="{E9810D21-5A2E-4A1B-B49E-C94C166EC78B}" destId="{63B92585-47A5-4884-BDAC-D3F19DE20B2D}" srcOrd="2" destOrd="0" presId="urn:microsoft.com/office/officeart/2005/8/layout/hierarchy3"/>
    <dgm:cxn modelId="{E8963009-91C5-455C-A12E-CAD7DAE843EF}" type="presParOf" srcId="{E9810D21-5A2E-4A1B-B49E-C94C166EC78B}" destId="{E78C8F23-4A3D-46B8-BCB4-CD84023127CB}" srcOrd="3" destOrd="0" presId="urn:microsoft.com/office/officeart/2005/8/layout/hierarchy3"/>
    <dgm:cxn modelId="{968563E8-F8D2-4351-A6F1-99958A13981D}" type="presParOf" srcId="{E9810D21-5A2E-4A1B-B49E-C94C166EC78B}" destId="{37F071B6-A80E-4901-B7C9-DAEE112446C6}" srcOrd="4" destOrd="0" presId="urn:microsoft.com/office/officeart/2005/8/layout/hierarchy3"/>
    <dgm:cxn modelId="{FC07B6ED-16B0-4BD4-B920-2788F2F41EAB}" type="presParOf" srcId="{E9810D21-5A2E-4A1B-B49E-C94C166EC78B}" destId="{734CA95B-26BA-45C9-A651-E7903B086544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F6B7E4-51B4-49E1-B388-E59E3F4A0A9A}" type="doc">
      <dgm:prSet loTypeId="urn:microsoft.com/office/officeart/2011/layout/CircleProcess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9DBA4181-E229-4617-924D-7DC0F7FE3479}">
      <dgm:prSet phldrT="[Text]" custT="1"/>
      <dgm:spPr/>
      <dgm:t>
        <a:bodyPr/>
        <a:lstStyle/>
        <a:p>
          <a:r>
            <a:rPr lang="en-US" sz="1200" b="0" dirty="0" smtClean="0">
              <a:solidFill>
                <a:srgbClr val="2F444E"/>
              </a:solidFill>
              <a:latin typeface="+mn-lt"/>
            </a:rPr>
            <a:t>Two researchers read the transcripts and  open coded a sample of transcripts</a:t>
          </a:r>
          <a:endParaRPr lang="en-US" sz="1200" b="0" dirty="0">
            <a:solidFill>
              <a:srgbClr val="2F444E"/>
            </a:solidFill>
            <a:latin typeface="+mn-lt"/>
          </a:endParaRPr>
        </a:p>
      </dgm:t>
    </dgm:pt>
    <dgm:pt modelId="{74678450-ED9B-4737-911B-901CD681EE20}" type="parTrans" cxnId="{40D5D2CC-5815-49C4-8C68-6A852B3A3F26}">
      <dgm:prSet/>
      <dgm:spPr/>
      <dgm:t>
        <a:bodyPr/>
        <a:lstStyle/>
        <a:p>
          <a:endParaRPr lang="en-US"/>
        </a:p>
      </dgm:t>
    </dgm:pt>
    <dgm:pt modelId="{0F491B46-E98C-435C-A540-BA7B979A6ECB}" type="sibTrans" cxnId="{40D5D2CC-5815-49C4-8C68-6A852B3A3F26}">
      <dgm:prSet/>
      <dgm:spPr/>
      <dgm:t>
        <a:bodyPr/>
        <a:lstStyle/>
        <a:p>
          <a:endParaRPr lang="en-US"/>
        </a:p>
      </dgm:t>
    </dgm:pt>
    <dgm:pt modelId="{0079B091-D250-41BA-B79F-4771A070F4BF}">
      <dgm:prSet/>
      <dgm:spPr/>
      <dgm:t>
        <a:bodyPr/>
        <a:lstStyle/>
        <a:p>
          <a:r>
            <a:rPr lang="en-US" dirty="0" smtClean="0">
              <a:solidFill>
                <a:srgbClr val="2F444E"/>
              </a:solidFill>
            </a:rPr>
            <a:t>Developed a coding framework</a:t>
          </a:r>
          <a:endParaRPr lang="en-US" dirty="0">
            <a:solidFill>
              <a:srgbClr val="2F444E"/>
            </a:solidFill>
          </a:endParaRPr>
        </a:p>
      </dgm:t>
    </dgm:pt>
    <dgm:pt modelId="{5C92742E-4AEA-493D-BFA7-DF5779E8BB70}" type="parTrans" cxnId="{A6444081-A821-42EB-A22B-4D62A5391499}">
      <dgm:prSet/>
      <dgm:spPr/>
      <dgm:t>
        <a:bodyPr/>
        <a:lstStyle/>
        <a:p>
          <a:endParaRPr lang="en-US"/>
        </a:p>
      </dgm:t>
    </dgm:pt>
    <dgm:pt modelId="{514C6DFD-9157-43FF-9EFD-FE284962833F}" type="sibTrans" cxnId="{A6444081-A821-42EB-A22B-4D62A5391499}">
      <dgm:prSet/>
      <dgm:spPr/>
      <dgm:t>
        <a:bodyPr/>
        <a:lstStyle/>
        <a:p>
          <a:endParaRPr lang="en-US"/>
        </a:p>
      </dgm:t>
    </dgm:pt>
    <dgm:pt modelId="{D479F1B5-D0F6-446A-9F17-B68892E91F29}">
      <dgm:prSet/>
      <dgm:spPr/>
      <dgm:t>
        <a:bodyPr/>
        <a:lstStyle/>
        <a:p>
          <a:r>
            <a:rPr lang="en-US" dirty="0" smtClean="0">
              <a:solidFill>
                <a:srgbClr val="2F444E"/>
              </a:solidFill>
            </a:rPr>
            <a:t>Analyses were done in Dedoose</a:t>
          </a:r>
          <a:endParaRPr lang="en-US" dirty="0">
            <a:solidFill>
              <a:srgbClr val="2F444E"/>
            </a:solidFill>
          </a:endParaRPr>
        </a:p>
      </dgm:t>
    </dgm:pt>
    <dgm:pt modelId="{6D0276BB-DEAB-4992-BFD2-AD5815E587CA}" type="parTrans" cxnId="{FED40113-BF3B-46E6-82BD-28CAE45593EB}">
      <dgm:prSet/>
      <dgm:spPr/>
      <dgm:t>
        <a:bodyPr/>
        <a:lstStyle/>
        <a:p>
          <a:endParaRPr lang="en-US"/>
        </a:p>
      </dgm:t>
    </dgm:pt>
    <dgm:pt modelId="{643D4656-9E3D-4D24-BA0E-952E9B24BDF2}" type="sibTrans" cxnId="{FED40113-BF3B-46E6-82BD-28CAE45593EB}">
      <dgm:prSet/>
      <dgm:spPr/>
      <dgm:t>
        <a:bodyPr/>
        <a:lstStyle/>
        <a:p>
          <a:endParaRPr lang="en-US"/>
        </a:p>
      </dgm:t>
    </dgm:pt>
    <dgm:pt modelId="{F1965204-F2EA-40A7-8F8B-2945B0D1172A}">
      <dgm:prSet/>
      <dgm:spPr/>
      <dgm:t>
        <a:bodyPr/>
        <a:lstStyle/>
        <a:p>
          <a:r>
            <a:rPr lang="en-US" dirty="0" smtClean="0">
              <a:solidFill>
                <a:srgbClr val="2F444E"/>
              </a:solidFill>
            </a:rPr>
            <a:t>Inter-rater reliability testing was done (K=80%)</a:t>
          </a:r>
          <a:endParaRPr lang="en-US" dirty="0">
            <a:solidFill>
              <a:srgbClr val="2F444E"/>
            </a:solidFill>
          </a:endParaRPr>
        </a:p>
      </dgm:t>
    </dgm:pt>
    <dgm:pt modelId="{F36ED448-43E2-4E6F-BCDF-3D0E0D02936A}" type="parTrans" cxnId="{557B9599-A1FF-4F45-9997-669B2BAD7770}">
      <dgm:prSet/>
      <dgm:spPr/>
      <dgm:t>
        <a:bodyPr/>
        <a:lstStyle/>
        <a:p>
          <a:endParaRPr lang="en-US"/>
        </a:p>
      </dgm:t>
    </dgm:pt>
    <dgm:pt modelId="{77B43647-0951-4C10-8688-AF3293F565A3}" type="sibTrans" cxnId="{557B9599-A1FF-4F45-9997-669B2BAD7770}">
      <dgm:prSet/>
      <dgm:spPr/>
      <dgm:t>
        <a:bodyPr/>
        <a:lstStyle/>
        <a:p>
          <a:endParaRPr lang="en-US"/>
        </a:p>
      </dgm:t>
    </dgm:pt>
    <dgm:pt modelId="{7FA34E83-8052-4551-B88F-0C5107169BBB}" type="pres">
      <dgm:prSet presAssocID="{F1F6B7E4-51B4-49E1-B388-E59E3F4A0A9A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EA5E9FAB-5C11-4559-829C-154D46CEC484}" type="pres">
      <dgm:prSet presAssocID="{D479F1B5-D0F6-446A-9F17-B68892E91F29}" presName="Accent4" presStyleCnt="0"/>
      <dgm:spPr/>
    </dgm:pt>
    <dgm:pt modelId="{5ECEFC34-2F82-42C4-B7B7-BFF60B8E37BC}" type="pres">
      <dgm:prSet presAssocID="{D479F1B5-D0F6-446A-9F17-B68892E91F29}" presName="Accent" presStyleLbl="node1" presStyleIdx="0" presStyleCnt="4"/>
      <dgm:spPr/>
    </dgm:pt>
    <dgm:pt modelId="{3FD23AD5-BC12-4AA8-ACF9-FCD9B5075E51}" type="pres">
      <dgm:prSet presAssocID="{D479F1B5-D0F6-446A-9F17-B68892E91F29}" presName="ParentBackground4" presStyleCnt="0"/>
      <dgm:spPr/>
    </dgm:pt>
    <dgm:pt modelId="{E7D06BC3-04BA-45F4-9516-15DB24B26C58}" type="pres">
      <dgm:prSet presAssocID="{D479F1B5-D0F6-446A-9F17-B68892E91F29}" presName="ParentBackground" presStyleLbl="fgAcc1" presStyleIdx="0" presStyleCnt="4"/>
      <dgm:spPr/>
      <dgm:t>
        <a:bodyPr/>
        <a:lstStyle/>
        <a:p>
          <a:endParaRPr lang="en-US"/>
        </a:p>
      </dgm:t>
    </dgm:pt>
    <dgm:pt modelId="{6B268527-E9E2-4BEB-AE79-AA6EECA1FDB7}" type="pres">
      <dgm:prSet presAssocID="{D479F1B5-D0F6-446A-9F17-B68892E91F29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495B6E-754B-4C4A-85AB-97D3F307038B}" type="pres">
      <dgm:prSet presAssocID="{F1965204-F2EA-40A7-8F8B-2945B0D1172A}" presName="Accent3" presStyleCnt="0"/>
      <dgm:spPr/>
    </dgm:pt>
    <dgm:pt modelId="{D79131C3-4907-44EF-8837-D32CEA3C2644}" type="pres">
      <dgm:prSet presAssocID="{F1965204-F2EA-40A7-8F8B-2945B0D1172A}" presName="Accent" presStyleLbl="node1" presStyleIdx="1" presStyleCnt="4"/>
      <dgm:spPr/>
    </dgm:pt>
    <dgm:pt modelId="{70BB3486-82FE-486E-A451-DA12541FA2F1}" type="pres">
      <dgm:prSet presAssocID="{F1965204-F2EA-40A7-8F8B-2945B0D1172A}" presName="ParentBackground3" presStyleCnt="0"/>
      <dgm:spPr/>
    </dgm:pt>
    <dgm:pt modelId="{036A0D12-E7C3-465D-B0FD-718585EA7F6C}" type="pres">
      <dgm:prSet presAssocID="{F1965204-F2EA-40A7-8F8B-2945B0D1172A}" presName="ParentBackground" presStyleLbl="fgAcc1" presStyleIdx="1" presStyleCnt="4"/>
      <dgm:spPr/>
      <dgm:t>
        <a:bodyPr/>
        <a:lstStyle/>
        <a:p>
          <a:endParaRPr lang="en-US"/>
        </a:p>
      </dgm:t>
    </dgm:pt>
    <dgm:pt modelId="{62E776ED-D98D-468D-A6B5-E18AC2E6FE9B}" type="pres">
      <dgm:prSet presAssocID="{F1965204-F2EA-40A7-8F8B-2945B0D1172A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4194B1-77A8-44FA-87E4-9E79158C6818}" type="pres">
      <dgm:prSet presAssocID="{0079B091-D250-41BA-B79F-4771A070F4BF}" presName="Accent2" presStyleCnt="0"/>
      <dgm:spPr/>
    </dgm:pt>
    <dgm:pt modelId="{86223BEC-4798-4D08-9162-CCEAEFFF9604}" type="pres">
      <dgm:prSet presAssocID="{0079B091-D250-41BA-B79F-4771A070F4BF}" presName="Accent" presStyleLbl="node1" presStyleIdx="2" presStyleCnt="4"/>
      <dgm:spPr/>
    </dgm:pt>
    <dgm:pt modelId="{2325E59F-32D8-4D5F-A361-E1DE422123AB}" type="pres">
      <dgm:prSet presAssocID="{0079B091-D250-41BA-B79F-4771A070F4BF}" presName="ParentBackground2" presStyleCnt="0"/>
      <dgm:spPr/>
    </dgm:pt>
    <dgm:pt modelId="{06ACA7FE-047A-43B6-BB9B-2C38D05210CD}" type="pres">
      <dgm:prSet presAssocID="{0079B091-D250-41BA-B79F-4771A070F4BF}" presName="ParentBackground" presStyleLbl="fgAcc1" presStyleIdx="2" presStyleCnt="4"/>
      <dgm:spPr/>
      <dgm:t>
        <a:bodyPr/>
        <a:lstStyle/>
        <a:p>
          <a:endParaRPr lang="en-US"/>
        </a:p>
      </dgm:t>
    </dgm:pt>
    <dgm:pt modelId="{8DEF5DC1-913B-41E8-8001-E8E31B92F5E2}" type="pres">
      <dgm:prSet presAssocID="{0079B091-D250-41BA-B79F-4771A070F4BF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BDA239-8B01-4612-B0F8-A78BA36D0BD0}" type="pres">
      <dgm:prSet presAssocID="{9DBA4181-E229-4617-924D-7DC0F7FE3479}" presName="Accent1" presStyleCnt="0"/>
      <dgm:spPr/>
    </dgm:pt>
    <dgm:pt modelId="{469106FF-D3E0-4FD1-B9EA-25069DF8503E}" type="pres">
      <dgm:prSet presAssocID="{9DBA4181-E229-4617-924D-7DC0F7FE3479}" presName="Accent" presStyleLbl="node1" presStyleIdx="3" presStyleCnt="4"/>
      <dgm:spPr/>
    </dgm:pt>
    <dgm:pt modelId="{E80E4578-E600-4B4A-A4B4-B9FC9026E0FD}" type="pres">
      <dgm:prSet presAssocID="{9DBA4181-E229-4617-924D-7DC0F7FE3479}" presName="ParentBackground1" presStyleCnt="0"/>
      <dgm:spPr/>
    </dgm:pt>
    <dgm:pt modelId="{64F6FDD2-3F9A-4E69-A94B-30131D0519A8}" type="pres">
      <dgm:prSet presAssocID="{9DBA4181-E229-4617-924D-7DC0F7FE3479}" presName="ParentBackground" presStyleLbl="fgAcc1" presStyleIdx="3" presStyleCnt="4"/>
      <dgm:spPr/>
      <dgm:t>
        <a:bodyPr/>
        <a:lstStyle/>
        <a:p>
          <a:endParaRPr lang="en-US"/>
        </a:p>
      </dgm:t>
    </dgm:pt>
    <dgm:pt modelId="{6F06A9E6-21F4-4198-8100-D486A50CD24A}" type="pres">
      <dgm:prSet presAssocID="{9DBA4181-E229-4617-924D-7DC0F7FE3479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B08D6A-44BC-4761-BB85-814FA853EE9D}" type="presOf" srcId="{9DBA4181-E229-4617-924D-7DC0F7FE3479}" destId="{64F6FDD2-3F9A-4E69-A94B-30131D0519A8}" srcOrd="0" destOrd="0" presId="urn:microsoft.com/office/officeart/2011/layout/CircleProcess"/>
    <dgm:cxn modelId="{8D0D507A-3549-4F66-9C74-A6AC362E1523}" type="presOf" srcId="{0079B091-D250-41BA-B79F-4771A070F4BF}" destId="{06ACA7FE-047A-43B6-BB9B-2C38D05210CD}" srcOrd="0" destOrd="0" presId="urn:microsoft.com/office/officeart/2011/layout/CircleProcess"/>
    <dgm:cxn modelId="{4BE18030-23CE-4192-89C1-0FF210667DF2}" type="presOf" srcId="{F1965204-F2EA-40A7-8F8B-2945B0D1172A}" destId="{036A0D12-E7C3-465D-B0FD-718585EA7F6C}" srcOrd="0" destOrd="0" presId="urn:microsoft.com/office/officeart/2011/layout/CircleProcess"/>
    <dgm:cxn modelId="{DCDCA73E-BE64-47FA-8FDC-73413954B74F}" type="presOf" srcId="{9DBA4181-E229-4617-924D-7DC0F7FE3479}" destId="{6F06A9E6-21F4-4198-8100-D486A50CD24A}" srcOrd="1" destOrd="0" presId="urn:microsoft.com/office/officeart/2011/layout/CircleProcess"/>
    <dgm:cxn modelId="{557B9599-A1FF-4F45-9997-669B2BAD7770}" srcId="{F1F6B7E4-51B4-49E1-B388-E59E3F4A0A9A}" destId="{F1965204-F2EA-40A7-8F8B-2945B0D1172A}" srcOrd="2" destOrd="0" parTransId="{F36ED448-43E2-4E6F-BCDF-3D0E0D02936A}" sibTransId="{77B43647-0951-4C10-8688-AF3293F565A3}"/>
    <dgm:cxn modelId="{A6444081-A821-42EB-A22B-4D62A5391499}" srcId="{F1F6B7E4-51B4-49E1-B388-E59E3F4A0A9A}" destId="{0079B091-D250-41BA-B79F-4771A070F4BF}" srcOrd="1" destOrd="0" parTransId="{5C92742E-4AEA-493D-BFA7-DF5779E8BB70}" sibTransId="{514C6DFD-9157-43FF-9EFD-FE284962833F}"/>
    <dgm:cxn modelId="{EE106885-1C6D-4347-9834-82CFDED5AD27}" type="presOf" srcId="{0079B091-D250-41BA-B79F-4771A070F4BF}" destId="{8DEF5DC1-913B-41E8-8001-E8E31B92F5E2}" srcOrd="1" destOrd="0" presId="urn:microsoft.com/office/officeart/2011/layout/CircleProcess"/>
    <dgm:cxn modelId="{14A3323B-F1EC-42D2-9C56-83C0E6D0FB03}" type="presOf" srcId="{D479F1B5-D0F6-446A-9F17-B68892E91F29}" destId="{6B268527-E9E2-4BEB-AE79-AA6EECA1FDB7}" srcOrd="1" destOrd="0" presId="urn:microsoft.com/office/officeart/2011/layout/CircleProcess"/>
    <dgm:cxn modelId="{EC72D3FA-E4D1-42D7-9947-439D69932012}" type="presOf" srcId="{F1F6B7E4-51B4-49E1-B388-E59E3F4A0A9A}" destId="{7FA34E83-8052-4551-B88F-0C5107169BBB}" srcOrd="0" destOrd="0" presId="urn:microsoft.com/office/officeart/2011/layout/CircleProcess"/>
    <dgm:cxn modelId="{FED40113-BF3B-46E6-82BD-28CAE45593EB}" srcId="{F1F6B7E4-51B4-49E1-B388-E59E3F4A0A9A}" destId="{D479F1B5-D0F6-446A-9F17-B68892E91F29}" srcOrd="3" destOrd="0" parTransId="{6D0276BB-DEAB-4992-BFD2-AD5815E587CA}" sibTransId="{643D4656-9E3D-4D24-BA0E-952E9B24BDF2}"/>
    <dgm:cxn modelId="{72D6692D-8A58-4E66-B90B-E30617EB4B6A}" type="presOf" srcId="{F1965204-F2EA-40A7-8F8B-2945B0D1172A}" destId="{62E776ED-D98D-468D-A6B5-E18AC2E6FE9B}" srcOrd="1" destOrd="0" presId="urn:microsoft.com/office/officeart/2011/layout/CircleProcess"/>
    <dgm:cxn modelId="{A4FB07E7-8CC7-40A8-86CB-EA2593236EB9}" type="presOf" srcId="{D479F1B5-D0F6-446A-9F17-B68892E91F29}" destId="{E7D06BC3-04BA-45F4-9516-15DB24B26C58}" srcOrd="0" destOrd="0" presId="urn:microsoft.com/office/officeart/2011/layout/CircleProcess"/>
    <dgm:cxn modelId="{40D5D2CC-5815-49C4-8C68-6A852B3A3F26}" srcId="{F1F6B7E4-51B4-49E1-B388-E59E3F4A0A9A}" destId="{9DBA4181-E229-4617-924D-7DC0F7FE3479}" srcOrd="0" destOrd="0" parTransId="{74678450-ED9B-4737-911B-901CD681EE20}" sibTransId="{0F491B46-E98C-435C-A540-BA7B979A6ECB}"/>
    <dgm:cxn modelId="{00D68766-BFFA-4AC5-B40E-7CEC7BA6A6D0}" type="presParOf" srcId="{7FA34E83-8052-4551-B88F-0C5107169BBB}" destId="{EA5E9FAB-5C11-4559-829C-154D46CEC484}" srcOrd="0" destOrd="0" presId="urn:microsoft.com/office/officeart/2011/layout/CircleProcess"/>
    <dgm:cxn modelId="{A9B34CD7-5488-4E4B-AD45-ECD614D7E02A}" type="presParOf" srcId="{EA5E9FAB-5C11-4559-829C-154D46CEC484}" destId="{5ECEFC34-2F82-42C4-B7B7-BFF60B8E37BC}" srcOrd="0" destOrd="0" presId="urn:microsoft.com/office/officeart/2011/layout/CircleProcess"/>
    <dgm:cxn modelId="{953A919C-DE92-470B-83E1-BB6FB9939777}" type="presParOf" srcId="{7FA34E83-8052-4551-B88F-0C5107169BBB}" destId="{3FD23AD5-BC12-4AA8-ACF9-FCD9B5075E51}" srcOrd="1" destOrd="0" presId="urn:microsoft.com/office/officeart/2011/layout/CircleProcess"/>
    <dgm:cxn modelId="{F9BD8DD2-BC36-4EFC-9588-F4C897A6FA81}" type="presParOf" srcId="{3FD23AD5-BC12-4AA8-ACF9-FCD9B5075E51}" destId="{E7D06BC3-04BA-45F4-9516-15DB24B26C58}" srcOrd="0" destOrd="0" presId="urn:microsoft.com/office/officeart/2011/layout/CircleProcess"/>
    <dgm:cxn modelId="{F7CC57A1-8013-4E85-B934-3C2D8D434FE5}" type="presParOf" srcId="{7FA34E83-8052-4551-B88F-0C5107169BBB}" destId="{6B268527-E9E2-4BEB-AE79-AA6EECA1FDB7}" srcOrd="2" destOrd="0" presId="urn:microsoft.com/office/officeart/2011/layout/CircleProcess"/>
    <dgm:cxn modelId="{B8C32A1C-7FF1-4822-8D59-D079835B2319}" type="presParOf" srcId="{7FA34E83-8052-4551-B88F-0C5107169BBB}" destId="{74495B6E-754B-4C4A-85AB-97D3F307038B}" srcOrd="3" destOrd="0" presId="urn:microsoft.com/office/officeart/2011/layout/CircleProcess"/>
    <dgm:cxn modelId="{05F9B22A-A12B-41E3-8453-07F48F1319FE}" type="presParOf" srcId="{74495B6E-754B-4C4A-85AB-97D3F307038B}" destId="{D79131C3-4907-44EF-8837-D32CEA3C2644}" srcOrd="0" destOrd="0" presId="urn:microsoft.com/office/officeart/2011/layout/CircleProcess"/>
    <dgm:cxn modelId="{B5BD072D-83CA-44F2-83B7-31AFE92103BC}" type="presParOf" srcId="{7FA34E83-8052-4551-B88F-0C5107169BBB}" destId="{70BB3486-82FE-486E-A451-DA12541FA2F1}" srcOrd="4" destOrd="0" presId="urn:microsoft.com/office/officeart/2011/layout/CircleProcess"/>
    <dgm:cxn modelId="{BC5B13A4-5A2B-4936-A413-DFF99476D4C5}" type="presParOf" srcId="{70BB3486-82FE-486E-A451-DA12541FA2F1}" destId="{036A0D12-E7C3-465D-B0FD-718585EA7F6C}" srcOrd="0" destOrd="0" presId="urn:microsoft.com/office/officeart/2011/layout/CircleProcess"/>
    <dgm:cxn modelId="{1A2719E7-8C56-479F-9E95-37039CE820C6}" type="presParOf" srcId="{7FA34E83-8052-4551-B88F-0C5107169BBB}" destId="{62E776ED-D98D-468D-A6B5-E18AC2E6FE9B}" srcOrd="5" destOrd="0" presId="urn:microsoft.com/office/officeart/2011/layout/CircleProcess"/>
    <dgm:cxn modelId="{6DD6BA02-462C-47AC-B112-7BA589DA0285}" type="presParOf" srcId="{7FA34E83-8052-4551-B88F-0C5107169BBB}" destId="{D14194B1-77A8-44FA-87E4-9E79158C6818}" srcOrd="6" destOrd="0" presId="urn:microsoft.com/office/officeart/2011/layout/CircleProcess"/>
    <dgm:cxn modelId="{C42071A5-0E4E-4DC6-8568-991D2AD1C243}" type="presParOf" srcId="{D14194B1-77A8-44FA-87E4-9E79158C6818}" destId="{86223BEC-4798-4D08-9162-CCEAEFFF9604}" srcOrd="0" destOrd="0" presId="urn:microsoft.com/office/officeart/2011/layout/CircleProcess"/>
    <dgm:cxn modelId="{23BA92EB-A180-4559-A629-C49234C4B8E7}" type="presParOf" srcId="{7FA34E83-8052-4551-B88F-0C5107169BBB}" destId="{2325E59F-32D8-4D5F-A361-E1DE422123AB}" srcOrd="7" destOrd="0" presId="urn:microsoft.com/office/officeart/2011/layout/CircleProcess"/>
    <dgm:cxn modelId="{2F4EC217-A61E-4BA7-B43D-08E316C9C5E1}" type="presParOf" srcId="{2325E59F-32D8-4D5F-A361-E1DE422123AB}" destId="{06ACA7FE-047A-43B6-BB9B-2C38D05210CD}" srcOrd="0" destOrd="0" presId="urn:microsoft.com/office/officeart/2011/layout/CircleProcess"/>
    <dgm:cxn modelId="{CF01C669-3F89-4ED4-811F-206189FBE724}" type="presParOf" srcId="{7FA34E83-8052-4551-B88F-0C5107169BBB}" destId="{8DEF5DC1-913B-41E8-8001-E8E31B92F5E2}" srcOrd="8" destOrd="0" presId="urn:microsoft.com/office/officeart/2011/layout/CircleProcess"/>
    <dgm:cxn modelId="{1D87E22D-89E9-4872-988E-B4EFD3D5555B}" type="presParOf" srcId="{7FA34E83-8052-4551-B88F-0C5107169BBB}" destId="{40BDA239-8B01-4612-B0F8-A78BA36D0BD0}" srcOrd="9" destOrd="0" presId="urn:microsoft.com/office/officeart/2011/layout/CircleProcess"/>
    <dgm:cxn modelId="{912A2197-B48D-41CF-B8DC-1A51A415983E}" type="presParOf" srcId="{40BDA239-8B01-4612-B0F8-A78BA36D0BD0}" destId="{469106FF-D3E0-4FD1-B9EA-25069DF8503E}" srcOrd="0" destOrd="0" presId="urn:microsoft.com/office/officeart/2011/layout/CircleProcess"/>
    <dgm:cxn modelId="{2760ADEB-7D60-40EF-A8D4-91FC66F1D8BE}" type="presParOf" srcId="{7FA34E83-8052-4551-B88F-0C5107169BBB}" destId="{E80E4578-E600-4B4A-A4B4-B9FC9026E0FD}" srcOrd="10" destOrd="0" presId="urn:microsoft.com/office/officeart/2011/layout/CircleProcess"/>
    <dgm:cxn modelId="{42FE8E3D-A84A-491F-AE97-F48CE2426575}" type="presParOf" srcId="{E80E4578-E600-4B4A-A4B4-B9FC9026E0FD}" destId="{64F6FDD2-3F9A-4E69-A94B-30131D0519A8}" srcOrd="0" destOrd="0" presId="urn:microsoft.com/office/officeart/2011/layout/CircleProcess"/>
    <dgm:cxn modelId="{971D2504-B85B-4BB2-B72D-5D4056E5059C}" type="presParOf" srcId="{7FA34E83-8052-4551-B88F-0C5107169BBB}" destId="{6F06A9E6-21F4-4198-8100-D486A50CD24A}" srcOrd="11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9022A4-8D10-4401-8B74-87A8B229DE68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0_3" csCatId="mainScheme" phldr="1"/>
      <dgm:spPr/>
    </dgm:pt>
    <dgm:pt modelId="{F9D1D592-16CC-420D-B44D-BAEDD6C63B87}">
      <dgm:prSet phldrT="[Text]" custT="1"/>
      <dgm:spPr/>
      <dgm:t>
        <a:bodyPr/>
        <a:lstStyle/>
        <a:p>
          <a:r>
            <a:rPr lang="en-US" sz="1050" b="1" dirty="0" smtClean="0"/>
            <a:t>Defining mental health and its causes </a:t>
          </a:r>
          <a:endParaRPr lang="en-US" sz="1050" b="1" dirty="0"/>
        </a:p>
      </dgm:t>
    </dgm:pt>
    <dgm:pt modelId="{BBAB231E-E5F5-4972-9200-62998ADF38FC}" type="parTrans" cxnId="{22FEC3C3-8B19-4AAB-81C0-98E7D90895CF}">
      <dgm:prSet/>
      <dgm:spPr/>
      <dgm:t>
        <a:bodyPr/>
        <a:lstStyle/>
        <a:p>
          <a:endParaRPr lang="en-US"/>
        </a:p>
      </dgm:t>
    </dgm:pt>
    <dgm:pt modelId="{BACF1BB5-C7B3-4B14-9913-464645EA2F9B}" type="sibTrans" cxnId="{22FEC3C3-8B19-4AAB-81C0-98E7D90895CF}">
      <dgm:prSet/>
      <dgm:spPr/>
      <dgm:t>
        <a:bodyPr/>
        <a:lstStyle/>
        <a:p>
          <a:endParaRPr lang="en-US"/>
        </a:p>
      </dgm:t>
    </dgm:pt>
    <dgm:pt modelId="{7134A9A7-F834-4778-A553-FAE22B28B74C}">
      <dgm:prSet phldrT="[Text]" custT="1"/>
      <dgm:spPr/>
      <dgm:t>
        <a:bodyPr/>
        <a:lstStyle/>
        <a:p>
          <a:r>
            <a:rPr lang="en-US" sz="1050" b="1" dirty="0" smtClean="0"/>
            <a:t>Society’s perception of MH </a:t>
          </a:r>
          <a:endParaRPr lang="en-US" sz="1050" b="1" dirty="0"/>
        </a:p>
      </dgm:t>
    </dgm:pt>
    <dgm:pt modelId="{24599A51-89B9-462F-A951-4A195BD9AE1E}" type="parTrans" cxnId="{71E73B8D-3834-47D3-82B8-EA1DCAE47B51}">
      <dgm:prSet/>
      <dgm:spPr/>
      <dgm:t>
        <a:bodyPr/>
        <a:lstStyle/>
        <a:p>
          <a:endParaRPr lang="en-US"/>
        </a:p>
      </dgm:t>
    </dgm:pt>
    <dgm:pt modelId="{546EC68E-248B-43E9-8FB7-CE749F340A6C}" type="sibTrans" cxnId="{71E73B8D-3834-47D3-82B8-EA1DCAE47B51}">
      <dgm:prSet/>
      <dgm:spPr/>
      <dgm:t>
        <a:bodyPr/>
        <a:lstStyle/>
        <a:p>
          <a:endParaRPr lang="en-US"/>
        </a:p>
      </dgm:t>
    </dgm:pt>
    <dgm:pt modelId="{CA9338BD-1565-4235-BC2F-62BB61EDE5FA}">
      <dgm:prSet custT="1"/>
      <dgm:spPr/>
      <dgm:t>
        <a:bodyPr/>
        <a:lstStyle/>
        <a:p>
          <a:r>
            <a:rPr lang="en-US" sz="1050" b="1" dirty="0" smtClean="0"/>
            <a:t>Help seeking behaviors and factors shaping these routes </a:t>
          </a:r>
          <a:endParaRPr lang="en-US" sz="1050" b="1" dirty="0"/>
        </a:p>
      </dgm:t>
    </dgm:pt>
    <dgm:pt modelId="{B180DF12-328B-48CB-8456-9A7F85DD019D}" type="parTrans" cxnId="{9CEB68B6-BF09-4EBD-BF16-2703E6FBF99C}">
      <dgm:prSet/>
      <dgm:spPr/>
      <dgm:t>
        <a:bodyPr/>
        <a:lstStyle/>
        <a:p>
          <a:endParaRPr lang="en-US"/>
        </a:p>
      </dgm:t>
    </dgm:pt>
    <dgm:pt modelId="{5ACEFF2C-A151-48B3-AA00-FB1D90226740}" type="sibTrans" cxnId="{9CEB68B6-BF09-4EBD-BF16-2703E6FBF99C}">
      <dgm:prSet/>
      <dgm:spPr/>
      <dgm:t>
        <a:bodyPr/>
        <a:lstStyle/>
        <a:p>
          <a:endParaRPr lang="en-US"/>
        </a:p>
      </dgm:t>
    </dgm:pt>
    <dgm:pt modelId="{E0F4D9AE-69CA-442E-91D7-DD96B5868FFC}">
      <dgm:prSet custT="1"/>
      <dgm:spPr/>
      <dgm:t>
        <a:bodyPr/>
        <a:lstStyle/>
        <a:p>
          <a:pPr algn="ctr"/>
          <a:r>
            <a:rPr lang="en-US" sz="1050" b="1" dirty="0" smtClean="0"/>
            <a:t>Perceptions of seeking treatment from the health system and its barriers</a:t>
          </a:r>
          <a:endParaRPr lang="en-US" sz="1050" b="1" dirty="0"/>
        </a:p>
      </dgm:t>
    </dgm:pt>
    <dgm:pt modelId="{037EFAE5-D7B6-4154-B286-3DB13BB16FF7}" type="parTrans" cxnId="{C9C209D0-8196-412D-AB5F-BCD04C0B7384}">
      <dgm:prSet/>
      <dgm:spPr/>
      <dgm:t>
        <a:bodyPr/>
        <a:lstStyle/>
        <a:p>
          <a:endParaRPr lang="en-US"/>
        </a:p>
      </dgm:t>
    </dgm:pt>
    <dgm:pt modelId="{A6FA65FA-5178-4B6E-96F6-F6201E06747D}" type="sibTrans" cxnId="{C9C209D0-8196-412D-AB5F-BCD04C0B7384}">
      <dgm:prSet/>
      <dgm:spPr/>
      <dgm:t>
        <a:bodyPr/>
        <a:lstStyle/>
        <a:p>
          <a:endParaRPr lang="en-US"/>
        </a:p>
      </dgm:t>
    </dgm:pt>
    <dgm:pt modelId="{975C6C97-39A0-4D2C-B163-36773BDBA97D}" type="pres">
      <dgm:prSet presAssocID="{8E9022A4-8D10-4401-8B74-87A8B229DE68}" presName="Name0" presStyleCnt="0">
        <dgm:presLayoutVars>
          <dgm:dir/>
          <dgm:resizeHandles val="exact"/>
        </dgm:presLayoutVars>
      </dgm:prSet>
      <dgm:spPr/>
    </dgm:pt>
    <dgm:pt modelId="{7870E13E-BB4A-452D-B336-0742C2325C31}" type="pres">
      <dgm:prSet presAssocID="{F9D1D592-16CC-420D-B44D-BAEDD6C63B87}" presName="composite" presStyleCnt="0"/>
      <dgm:spPr/>
    </dgm:pt>
    <dgm:pt modelId="{148023FA-50A5-425F-9130-33205B8013B8}" type="pres">
      <dgm:prSet presAssocID="{F9D1D592-16CC-420D-B44D-BAEDD6C63B87}" presName="bgChev" presStyleLbl="node1" presStyleIdx="0" presStyleCnt="4"/>
      <dgm:spPr/>
    </dgm:pt>
    <dgm:pt modelId="{0910961B-8715-4613-87C4-144FFD461592}" type="pres">
      <dgm:prSet presAssocID="{F9D1D592-16CC-420D-B44D-BAEDD6C63B87}" presName="tx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EF615F-9D40-45ED-A314-7102F0AF09DD}" type="pres">
      <dgm:prSet presAssocID="{BACF1BB5-C7B3-4B14-9913-464645EA2F9B}" presName="compositeSpace" presStyleCnt="0"/>
      <dgm:spPr/>
    </dgm:pt>
    <dgm:pt modelId="{74B25FE4-7DB3-4064-8039-96B8BCDC9D4B}" type="pres">
      <dgm:prSet presAssocID="{7134A9A7-F834-4778-A553-FAE22B28B74C}" presName="composite" presStyleCnt="0"/>
      <dgm:spPr/>
    </dgm:pt>
    <dgm:pt modelId="{FFB7B689-799D-4076-BE0A-6F53400E94F4}" type="pres">
      <dgm:prSet presAssocID="{7134A9A7-F834-4778-A553-FAE22B28B74C}" presName="bgChev" presStyleLbl="node1" presStyleIdx="1" presStyleCnt="4"/>
      <dgm:spPr/>
    </dgm:pt>
    <dgm:pt modelId="{1B134E9F-2EEE-4244-8EF0-58553FA1111C}" type="pres">
      <dgm:prSet presAssocID="{7134A9A7-F834-4778-A553-FAE22B28B74C}" presName="tx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4F0A78-F20F-4F00-AEAC-396221CEA7B4}" type="pres">
      <dgm:prSet presAssocID="{546EC68E-248B-43E9-8FB7-CE749F340A6C}" presName="compositeSpace" presStyleCnt="0"/>
      <dgm:spPr/>
    </dgm:pt>
    <dgm:pt modelId="{326FE512-CC6C-4563-B733-91F4A66F1190}" type="pres">
      <dgm:prSet presAssocID="{CA9338BD-1565-4235-BC2F-62BB61EDE5FA}" presName="composite" presStyleCnt="0"/>
      <dgm:spPr/>
    </dgm:pt>
    <dgm:pt modelId="{4F0A4622-194D-48DD-86F3-C00F49F3B79E}" type="pres">
      <dgm:prSet presAssocID="{CA9338BD-1565-4235-BC2F-62BB61EDE5FA}" presName="bgChev" presStyleLbl="node1" presStyleIdx="2" presStyleCnt="4"/>
      <dgm:spPr/>
    </dgm:pt>
    <dgm:pt modelId="{A5FC38E6-FC9E-46E2-90C9-0ED290B65B95}" type="pres">
      <dgm:prSet presAssocID="{CA9338BD-1565-4235-BC2F-62BB61EDE5FA}" presName="tx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71D0E-76F9-4B88-848C-8857F352F2A1}" type="pres">
      <dgm:prSet presAssocID="{5ACEFF2C-A151-48B3-AA00-FB1D90226740}" presName="compositeSpace" presStyleCnt="0"/>
      <dgm:spPr/>
    </dgm:pt>
    <dgm:pt modelId="{0770C8E4-862D-4807-8DEB-BEB6FFA7C3E3}" type="pres">
      <dgm:prSet presAssocID="{E0F4D9AE-69CA-442E-91D7-DD96B5868FFC}" presName="composite" presStyleCnt="0"/>
      <dgm:spPr/>
    </dgm:pt>
    <dgm:pt modelId="{F952A55C-80AF-454C-925D-8A8D1E25896B}" type="pres">
      <dgm:prSet presAssocID="{E0F4D9AE-69CA-442E-91D7-DD96B5868FFC}" presName="bgChev" presStyleLbl="node1" presStyleIdx="3" presStyleCnt="4"/>
      <dgm:spPr/>
    </dgm:pt>
    <dgm:pt modelId="{C4163377-3BEB-4849-98F9-7E3924D8B4DD}" type="pres">
      <dgm:prSet presAssocID="{E0F4D9AE-69CA-442E-91D7-DD96B5868FFC}" presName="tx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E73B8D-3834-47D3-82B8-EA1DCAE47B51}" srcId="{8E9022A4-8D10-4401-8B74-87A8B229DE68}" destId="{7134A9A7-F834-4778-A553-FAE22B28B74C}" srcOrd="1" destOrd="0" parTransId="{24599A51-89B9-462F-A951-4A195BD9AE1E}" sibTransId="{546EC68E-248B-43E9-8FB7-CE749F340A6C}"/>
    <dgm:cxn modelId="{C9C209D0-8196-412D-AB5F-BCD04C0B7384}" srcId="{8E9022A4-8D10-4401-8B74-87A8B229DE68}" destId="{E0F4D9AE-69CA-442E-91D7-DD96B5868FFC}" srcOrd="3" destOrd="0" parTransId="{037EFAE5-D7B6-4154-B286-3DB13BB16FF7}" sibTransId="{A6FA65FA-5178-4B6E-96F6-F6201E06747D}"/>
    <dgm:cxn modelId="{D39E8F0E-A2DE-4039-BBFB-CEFF3FB5248A}" type="presOf" srcId="{8E9022A4-8D10-4401-8B74-87A8B229DE68}" destId="{975C6C97-39A0-4D2C-B163-36773BDBA97D}" srcOrd="0" destOrd="0" presId="urn:microsoft.com/office/officeart/2005/8/layout/chevronAccent+Icon"/>
    <dgm:cxn modelId="{9CEB68B6-BF09-4EBD-BF16-2703E6FBF99C}" srcId="{8E9022A4-8D10-4401-8B74-87A8B229DE68}" destId="{CA9338BD-1565-4235-BC2F-62BB61EDE5FA}" srcOrd="2" destOrd="0" parTransId="{B180DF12-328B-48CB-8456-9A7F85DD019D}" sibTransId="{5ACEFF2C-A151-48B3-AA00-FB1D90226740}"/>
    <dgm:cxn modelId="{5A924AA8-7111-4184-B98A-EE2AA42DF78D}" type="presOf" srcId="{F9D1D592-16CC-420D-B44D-BAEDD6C63B87}" destId="{0910961B-8715-4613-87C4-144FFD461592}" srcOrd="0" destOrd="0" presId="urn:microsoft.com/office/officeart/2005/8/layout/chevronAccent+Icon"/>
    <dgm:cxn modelId="{91D547FE-C90B-4DBA-8D80-8E661A4D261C}" type="presOf" srcId="{E0F4D9AE-69CA-442E-91D7-DD96B5868FFC}" destId="{C4163377-3BEB-4849-98F9-7E3924D8B4DD}" srcOrd="0" destOrd="0" presId="urn:microsoft.com/office/officeart/2005/8/layout/chevronAccent+Icon"/>
    <dgm:cxn modelId="{22FEC3C3-8B19-4AAB-81C0-98E7D90895CF}" srcId="{8E9022A4-8D10-4401-8B74-87A8B229DE68}" destId="{F9D1D592-16CC-420D-B44D-BAEDD6C63B87}" srcOrd="0" destOrd="0" parTransId="{BBAB231E-E5F5-4972-9200-62998ADF38FC}" sibTransId="{BACF1BB5-C7B3-4B14-9913-464645EA2F9B}"/>
    <dgm:cxn modelId="{E572D41F-9365-45A5-AC64-114BC323EFC3}" type="presOf" srcId="{CA9338BD-1565-4235-BC2F-62BB61EDE5FA}" destId="{A5FC38E6-FC9E-46E2-90C9-0ED290B65B95}" srcOrd="0" destOrd="0" presId="urn:microsoft.com/office/officeart/2005/8/layout/chevronAccent+Icon"/>
    <dgm:cxn modelId="{01E1C2B3-5B72-4020-B84E-CAA9ADEE1319}" type="presOf" srcId="{7134A9A7-F834-4778-A553-FAE22B28B74C}" destId="{1B134E9F-2EEE-4244-8EF0-58553FA1111C}" srcOrd="0" destOrd="0" presId="urn:microsoft.com/office/officeart/2005/8/layout/chevronAccent+Icon"/>
    <dgm:cxn modelId="{288F5459-497C-4E52-995C-B511836C86CE}" type="presParOf" srcId="{975C6C97-39A0-4D2C-B163-36773BDBA97D}" destId="{7870E13E-BB4A-452D-B336-0742C2325C31}" srcOrd="0" destOrd="0" presId="urn:microsoft.com/office/officeart/2005/8/layout/chevronAccent+Icon"/>
    <dgm:cxn modelId="{978D906D-781F-418F-9C87-E2D0AC2BEB44}" type="presParOf" srcId="{7870E13E-BB4A-452D-B336-0742C2325C31}" destId="{148023FA-50A5-425F-9130-33205B8013B8}" srcOrd="0" destOrd="0" presId="urn:microsoft.com/office/officeart/2005/8/layout/chevronAccent+Icon"/>
    <dgm:cxn modelId="{BF0CF08E-13AF-4599-A3A0-BDCCEE02B0E5}" type="presParOf" srcId="{7870E13E-BB4A-452D-B336-0742C2325C31}" destId="{0910961B-8715-4613-87C4-144FFD461592}" srcOrd="1" destOrd="0" presId="urn:microsoft.com/office/officeart/2005/8/layout/chevronAccent+Icon"/>
    <dgm:cxn modelId="{8C96E211-4482-44CB-94FA-6A4DC8C5DF7E}" type="presParOf" srcId="{975C6C97-39A0-4D2C-B163-36773BDBA97D}" destId="{AFEF615F-9D40-45ED-A314-7102F0AF09DD}" srcOrd="1" destOrd="0" presId="urn:microsoft.com/office/officeart/2005/8/layout/chevronAccent+Icon"/>
    <dgm:cxn modelId="{BB092014-B7F9-4FCC-AD1C-887F007C063C}" type="presParOf" srcId="{975C6C97-39A0-4D2C-B163-36773BDBA97D}" destId="{74B25FE4-7DB3-4064-8039-96B8BCDC9D4B}" srcOrd="2" destOrd="0" presId="urn:microsoft.com/office/officeart/2005/8/layout/chevronAccent+Icon"/>
    <dgm:cxn modelId="{6D7D5D45-1A88-42EF-A477-BF2C60D013C2}" type="presParOf" srcId="{74B25FE4-7DB3-4064-8039-96B8BCDC9D4B}" destId="{FFB7B689-799D-4076-BE0A-6F53400E94F4}" srcOrd="0" destOrd="0" presId="urn:microsoft.com/office/officeart/2005/8/layout/chevronAccent+Icon"/>
    <dgm:cxn modelId="{D2F67EAD-3EC4-4F55-8500-AD478CDC4FCB}" type="presParOf" srcId="{74B25FE4-7DB3-4064-8039-96B8BCDC9D4B}" destId="{1B134E9F-2EEE-4244-8EF0-58553FA1111C}" srcOrd="1" destOrd="0" presId="urn:microsoft.com/office/officeart/2005/8/layout/chevronAccent+Icon"/>
    <dgm:cxn modelId="{C6BF596D-B26A-410A-A1A6-F7B1DFC0508F}" type="presParOf" srcId="{975C6C97-39A0-4D2C-B163-36773BDBA97D}" destId="{F64F0A78-F20F-4F00-AEAC-396221CEA7B4}" srcOrd="3" destOrd="0" presId="urn:microsoft.com/office/officeart/2005/8/layout/chevronAccent+Icon"/>
    <dgm:cxn modelId="{B72A8682-76AA-439A-80B1-DA217B4E869D}" type="presParOf" srcId="{975C6C97-39A0-4D2C-B163-36773BDBA97D}" destId="{326FE512-CC6C-4563-B733-91F4A66F1190}" srcOrd="4" destOrd="0" presId="urn:microsoft.com/office/officeart/2005/8/layout/chevronAccent+Icon"/>
    <dgm:cxn modelId="{3D8DF0DE-DA0F-4324-B0EA-E9958BD58AE5}" type="presParOf" srcId="{326FE512-CC6C-4563-B733-91F4A66F1190}" destId="{4F0A4622-194D-48DD-86F3-C00F49F3B79E}" srcOrd="0" destOrd="0" presId="urn:microsoft.com/office/officeart/2005/8/layout/chevronAccent+Icon"/>
    <dgm:cxn modelId="{BAAC270D-D4A1-476E-8339-8B8BBF8A6A08}" type="presParOf" srcId="{326FE512-CC6C-4563-B733-91F4A66F1190}" destId="{A5FC38E6-FC9E-46E2-90C9-0ED290B65B95}" srcOrd="1" destOrd="0" presId="urn:microsoft.com/office/officeart/2005/8/layout/chevronAccent+Icon"/>
    <dgm:cxn modelId="{2293D70E-C09F-4A77-8DF0-61FA9E123AA9}" type="presParOf" srcId="{975C6C97-39A0-4D2C-B163-36773BDBA97D}" destId="{AC171D0E-76F9-4B88-848C-8857F352F2A1}" srcOrd="5" destOrd="0" presId="urn:microsoft.com/office/officeart/2005/8/layout/chevronAccent+Icon"/>
    <dgm:cxn modelId="{CA19F7D0-A8EC-4F7E-810D-49AD1A3AB969}" type="presParOf" srcId="{975C6C97-39A0-4D2C-B163-36773BDBA97D}" destId="{0770C8E4-862D-4807-8DEB-BEB6FFA7C3E3}" srcOrd="6" destOrd="0" presId="urn:microsoft.com/office/officeart/2005/8/layout/chevronAccent+Icon"/>
    <dgm:cxn modelId="{885AE6A6-200B-4B89-8700-7BFDD5C0CC75}" type="presParOf" srcId="{0770C8E4-862D-4807-8DEB-BEB6FFA7C3E3}" destId="{F952A55C-80AF-454C-925D-8A8D1E25896B}" srcOrd="0" destOrd="0" presId="urn:microsoft.com/office/officeart/2005/8/layout/chevronAccent+Icon"/>
    <dgm:cxn modelId="{6F17EC84-FC9D-4F2D-9834-3527549E608A}" type="presParOf" srcId="{0770C8E4-862D-4807-8DEB-BEB6FFA7C3E3}" destId="{C4163377-3BEB-4849-98F9-7E3924D8B4DD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D6BB6B-3BA0-49BF-B5BD-6C72CF0A96CC}" type="doc">
      <dgm:prSet loTypeId="urn:microsoft.com/office/officeart/2008/layout/VerticalCurvedList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3FADC22-656C-4791-955F-48242CBDB654}">
      <dgm:prSet custT="1"/>
      <dgm:spPr>
        <a:solidFill>
          <a:srgbClr val="2F444E"/>
        </a:solidFill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Perceptions of mental health problems</a:t>
          </a:r>
        </a:p>
      </dgm:t>
    </dgm:pt>
    <dgm:pt modelId="{572F2FBA-9E99-48D9-B79B-141DABD88BCF}" type="parTrans" cxnId="{E8808CEB-270B-486E-939B-86E397148614}">
      <dgm:prSet/>
      <dgm:spPr/>
      <dgm:t>
        <a:bodyPr/>
        <a:lstStyle/>
        <a:p>
          <a:endParaRPr lang="en-US"/>
        </a:p>
      </dgm:t>
    </dgm:pt>
    <dgm:pt modelId="{3DDFB0AC-E461-4F9B-B378-6935B0FD5A95}" type="sibTrans" cxnId="{E8808CEB-270B-486E-939B-86E397148614}">
      <dgm:prSet/>
      <dgm:spPr/>
      <dgm:t>
        <a:bodyPr/>
        <a:lstStyle/>
        <a:p>
          <a:endParaRPr lang="en-US"/>
        </a:p>
      </dgm:t>
    </dgm:pt>
    <dgm:pt modelId="{C7A973A4-D4C5-4FC3-9EF8-BA2C7A2B848C}">
      <dgm:prSet custT="1"/>
      <dgm:spPr>
        <a:solidFill>
          <a:srgbClr val="2F444E"/>
        </a:solidFill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Causes of mental health issues including the gender differences</a:t>
          </a:r>
        </a:p>
      </dgm:t>
    </dgm:pt>
    <dgm:pt modelId="{7F5DC9B9-341E-42A2-85D1-88442A9AD779}" type="parTrans" cxnId="{EFCAD468-EDA9-4991-A906-8999EEFBA790}">
      <dgm:prSet/>
      <dgm:spPr/>
      <dgm:t>
        <a:bodyPr/>
        <a:lstStyle/>
        <a:p>
          <a:endParaRPr lang="en-US"/>
        </a:p>
      </dgm:t>
    </dgm:pt>
    <dgm:pt modelId="{C87FB7E4-3725-4634-B99F-51D78E292EF9}" type="sibTrans" cxnId="{EFCAD468-EDA9-4991-A906-8999EEFBA790}">
      <dgm:prSet/>
      <dgm:spPr/>
      <dgm:t>
        <a:bodyPr/>
        <a:lstStyle/>
        <a:p>
          <a:endParaRPr lang="en-US"/>
        </a:p>
      </dgm:t>
    </dgm:pt>
    <dgm:pt modelId="{678E8EC4-8F79-4033-9CFC-9AEBFA185354}">
      <dgm:prSet custT="1"/>
      <dgm:spPr>
        <a:solidFill>
          <a:srgbClr val="2F444E"/>
        </a:solidFill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Health seeking behaviours and practices to maintain wellbeing</a:t>
          </a:r>
          <a:endParaRPr lang="en-US" sz="2000" dirty="0">
            <a:solidFill>
              <a:schemeClr val="bg1"/>
            </a:solidFill>
          </a:endParaRPr>
        </a:p>
      </dgm:t>
    </dgm:pt>
    <dgm:pt modelId="{2D3C6909-F1A7-4A70-BF18-C6586F86479F}" type="parTrans" cxnId="{1482FFF9-046E-43C7-A69F-45832D4921B1}">
      <dgm:prSet/>
      <dgm:spPr/>
      <dgm:t>
        <a:bodyPr/>
        <a:lstStyle/>
        <a:p>
          <a:endParaRPr lang="en-US"/>
        </a:p>
      </dgm:t>
    </dgm:pt>
    <dgm:pt modelId="{DA2F2CA5-1430-4B56-B285-ACA70754015A}" type="sibTrans" cxnId="{1482FFF9-046E-43C7-A69F-45832D4921B1}">
      <dgm:prSet/>
      <dgm:spPr/>
      <dgm:t>
        <a:bodyPr/>
        <a:lstStyle/>
        <a:p>
          <a:endParaRPr lang="en-US"/>
        </a:p>
      </dgm:t>
    </dgm:pt>
    <dgm:pt modelId="{8A7B175A-262C-4592-8FC3-5D29FCF57170}" type="pres">
      <dgm:prSet presAssocID="{58D6BB6B-3BA0-49BF-B5BD-6C72CF0A96C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FB4EAE44-1E69-43D4-A983-3D7FC3C4979D}" type="pres">
      <dgm:prSet presAssocID="{58D6BB6B-3BA0-49BF-B5BD-6C72CF0A96CC}" presName="Name1" presStyleCnt="0"/>
      <dgm:spPr/>
      <dgm:t>
        <a:bodyPr/>
        <a:lstStyle/>
        <a:p>
          <a:endParaRPr lang="en-US"/>
        </a:p>
      </dgm:t>
    </dgm:pt>
    <dgm:pt modelId="{5F63C134-40B6-4D93-BB45-5B60EE8FEE4E}" type="pres">
      <dgm:prSet presAssocID="{58D6BB6B-3BA0-49BF-B5BD-6C72CF0A96CC}" presName="cycle" presStyleCnt="0"/>
      <dgm:spPr/>
      <dgm:t>
        <a:bodyPr/>
        <a:lstStyle/>
        <a:p>
          <a:endParaRPr lang="en-US"/>
        </a:p>
      </dgm:t>
    </dgm:pt>
    <dgm:pt modelId="{2A47EDF3-6FA5-4123-AE25-6EC20BE96B4F}" type="pres">
      <dgm:prSet presAssocID="{58D6BB6B-3BA0-49BF-B5BD-6C72CF0A96CC}" presName="srcNode" presStyleLbl="node1" presStyleIdx="0" presStyleCnt="3"/>
      <dgm:spPr/>
      <dgm:t>
        <a:bodyPr/>
        <a:lstStyle/>
        <a:p>
          <a:endParaRPr lang="en-US"/>
        </a:p>
      </dgm:t>
    </dgm:pt>
    <dgm:pt modelId="{65A487EA-CCA1-41E0-8716-292F67DF1E9B}" type="pres">
      <dgm:prSet presAssocID="{58D6BB6B-3BA0-49BF-B5BD-6C72CF0A96CC}" presName="conn" presStyleLbl="parChTrans1D2" presStyleIdx="0" presStyleCnt="1"/>
      <dgm:spPr/>
      <dgm:t>
        <a:bodyPr/>
        <a:lstStyle/>
        <a:p>
          <a:endParaRPr lang="en-US"/>
        </a:p>
      </dgm:t>
    </dgm:pt>
    <dgm:pt modelId="{1D5A6491-AEB3-4800-8A48-AC8084EE5E0E}" type="pres">
      <dgm:prSet presAssocID="{58D6BB6B-3BA0-49BF-B5BD-6C72CF0A96CC}" presName="extraNode" presStyleLbl="node1" presStyleIdx="0" presStyleCnt="3"/>
      <dgm:spPr/>
      <dgm:t>
        <a:bodyPr/>
        <a:lstStyle/>
        <a:p>
          <a:endParaRPr lang="en-US"/>
        </a:p>
      </dgm:t>
    </dgm:pt>
    <dgm:pt modelId="{72DD0CAE-9507-454B-B6AA-59481BBEC360}" type="pres">
      <dgm:prSet presAssocID="{58D6BB6B-3BA0-49BF-B5BD-6C72CF0A96CC}" presName="dstNode" presStyleLbl="node1" presStyleIdx="0" presStyleCnt="3"/>
      <dgm:spPr/>
      <dgm:t>
        <a:bodyPr/>
        <a:lstStyle/>
        <a:p>
          <a:endParaRPr lang="en-US"/>
        </a:p>
      </dgm:t>
    </dgm:pt>
    <dgm:pt modelId="{B6D5EF50-839E-468A-8900-777F7E984BB3}" type="pres">
      <dgm:prSet presAssocID="{43FADC22-656C-4791-955F-48242CBDB654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91D40-7367-48DD-852C-3CD2D258221B}" type="pres">
      <dgm:prSet presAssocID="{43FADC22-656C-4791-955F-48242CBDB654}" presName="accent_1" presStyleCnt="0"/>
      <dgm:spPr/>
      <dgm:t>
        <a:bodyPr/>
        <a:lstStyle/>
        <a:p>
          <a:endParaRPr lang="en-US"/>
        </a:p>
      </dgm:t>
    </dgm:pt>
    <dgm:pt modelId="{16AF7156-870B-40AD-8DB2-D35AAC72840E}" type="pres">
      <dgm:prSet presAssocID="{43FADC22-656C-4791-955F-48242CBDB654}" presName="accentRepeatNode" presStyleLbl="solidFgAcc1" presStyleIdx="0" presStyleCnt="3"/>
      <dgm:spPr/>
      <dgm:t>
        <a:bodyPr/>
        <a:lstStyle/>
        <a:p>
          <a:endParaRPr lang="en-US"/>
        </a:p>
      </dgm:t>
    </dgm:pt>
    <dgm:pt modelId="{4D4B7062-63E5-4D2E-84FF-5A1BA7B2F786}" type="pres">
      <dgm:prSet presAssocID="{C7A973A4-D4C5-4FC3-9EF8-BA2C7A2B848C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D55E6D-E515-4981-A9E9-22278EF257B4}" type="pres">
      <dgm:prSet presAssocID="{C7A973A4-D4C5-4FC3-9EF8-BA2C7A2B848C}" presName="accent_2" presStyleCnt="0"/>
      <dgm:spPr/>
      <dgm:t>
        <a:bodyPr/>
        <a:lstStyle/>
        <a:p>
          <a:endParaRPr lang="en-US"/>
        </a:p>
      </dgm:t>
    </dgm:pt>
    <dgm:pt modelId="{E2C3E6DD-FB72-40E4-B427-33B3A5E7EEC4}" type="pres">
      <dgm:prSet presAssocID="{C7A973A4-D4C5-4FC3-9EF8-BA2C7A2B848C}" presName="accentRepeatNode" presStyleLbl="solidFgAcc1" presStyleIdx="1" presStyleCnt="3"/>
      <dgm:spPr/>
      <dgm:t>
        <a:bodyPr/>
        <a:lstStyle/>
        <a:p>
          <a:endParaRPr lang="en-US"/>
        </a:p>
      </dgm:t>
    </dgm:pt>
    <dgm:pt modelId="{A053C6F3-7572-42C8-A752-935D7FB3CBA8}" type="pres">
      <dgm:prSet presAssocID="{678E8EC4-8F79-4033-9CFC-9AEBFA185354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65B5B7-7ECD-4DD3-A189-395779871A52}" type="pres">
      <dgm:prSet presAssocID="{678E8EC4-8F79-4033-9CFC-9AEBFA185354}" presName="accent_3" presStyleCnt="0"/>
      <dgm:spPr/>
      <dgm:t>
        <a:bodyPr/>
        <a:lstStyle/>
        <a:p>
          <a:endParaRPr lang="en-US"/>
        </a:p>
      </dgm:t>
    </dgm:pt>
    <dgm:pt modelId="{467BA190-B959-4A97-8951-91E5FEB58E5B}" type="pres">
      <dgm:prSet presAssocID="{678E8EC4-8F79-4033-9CFC-9AEBFA185354}" presName="accentRepeatNode" presStyleLbl="solidFgAcc1" presStyleIdx="2" presStyleCnt="3"/>
      <dgm:spPr/>
      <dgm:t>
        <a:bodyPr/>
        <a:lstStyle/>
        <a:p>
          <a:endParaRPr lang="en-US"/>
        </a:p>
      </dgm:t>
    </dgm:pt>
  </dgm:ptLst>
  <dgm:cxnLst>
    <dgm:cxn modelId="{2969C80B-56C6-4566-A689-83B7AEE3EAAE}" type="presOf" srcId="{C7A973A4-D4C5-4FC3-9EF8-BA2C7A2B848C}" destId="{4D4B7062-63E5-4D2E-84FF-5A1BA7B2F786}" srcOrd="0" destOrd="0" presId="urn:microsoft.com/office/officeart/2008/layout/VerticalCurvedList"/>
    <dgm:cxn modelId="{1482FFF9-046E-43C7-A69F-45832D4921B1}" srcId="{58D6BB6B-3BA0-49BF-B5BD-6C72CF0A96CC}" destId="{678E8EC4-8F79-4033-9CFC-9AEBFA185354}" srcOrd="2" destOrd="0" parTransId="{2D3C6909-F1A7-4A70-BF18-C6586F86479F}" sibTransId="{DA2F2CA5-1430-4B56-B285-ACA70754015A}"/>
    <dgm:cxn modelId="{AF01177D-F533-42B8-94C8-5E55E3A3F948}" type="presOf" srcId="{3DDFB0AC-E461-4F9B-B378-6935B0FD5A95}" destId="{65A487EA-CCA1-41E0-8716-292F67DF1E9B}" srcOrd="0" destOrd="0" presId="urn:microsoft.com/office/officeart/2008/layout/VerticalCurvedList"/>
    <dgm:cxn modelId="{B57A783D-8F8F-45D4-89C0-564230C7EDFE}" type="presOf" srcId="{43FADC22-656C-4791-955F-48242CBDB654}" destId="{B6D5EF50-839E-468A-8900-777F7E984BB3}" srcOrd="0" destOrd="0" presId="urn:microsoft.com/office/officeart/2008/layout/VerticalCurvedList"/>
    <dgm:cxn modelId="{E8808CEB-270B-486E-939B-86E397148614}" srcId="{58D6BB6B-3BA0-49BF-B5BD-6C72CF0A96CC}" destId="{43FADC22-656C-4791-955F-48242CBDB654}" srcOrd="0" destOrd="0" parTransId="{572F2FBA-9E99-48D9-B79B-141DABD88BCF}" sibTransId="{3DDFB0AC-E461-4F9B-B378-6935B0FD5A95}"/>
    <dgm:cxn modelId="{5AEB5D2C-3DAF-4FD7-8D88-2C72C5ACAAA0}" type="presOf" srcId="{678E8EC4-8F79-4033-9CFC-9AEBFA185354}" destId="{A053C6F3-7572-42C8-A752-935D7FB3CBA8}" srcOrd="0" destOrd="0" presId="urn:microsoft.com/office/officeart/2008/layout/VerticalCurvedList"/>
    <dgm:cxn modelId="{EFCAD468-EDA9-4991-A906-8999EEFBA790}" srcId="{58D6BB6B-3BA0-49BF-B5BD-6C72CF0A96CC}" destId="{C7A973A4-D4C5-4FC3-9EF8-BA2C7A2B848C}" srcOrd="1" destOrd="0" parTransId="{7F5DC9B9-341E-42A2-85D1-88442A9AD779}" sibTransId="{C87FB7E4-3725-4634-B99F-51D78E292EF9}"/>
    <dgm:cxn modelId="{EC9A6663-D065-429A-AC50-42E375E7A344}" type="presOf" srcId="{58D6BB6B-3BA0-49BF-B5BD-6C72CF0A96CC}" destId="{8A7B175A-262C-4592-8FC3-5D29FCF57170}" srcOrd="0" destOrd="0" presId="urn:microsoft.com/office/officeart/2008/layout/VerticalCurvedList"/>
    <dgm:cxn modelId="{31B8899E-AE62-46B5-886A-ED2FEB4BEDB2}" type="presParOf" srcId="{8A7B175A-262C-4592-8FC3-5D29FCF57170}" destId="{FB4EAE44-1E69-43D4-A983-3D7FC3C4979D}" srcOrd="0" destOrd="0" presId="urn:microsoft.com/office/officeart/2008/layout/VerticalCurvedList"/>
    <dgm:cxn modelId="{041C1CC4-B284-499C-8655-592557CA8565}" type="presParOf" srcId="{FB4EAE44-1E69-43D4-A983-3D7FC3C4979D}" destId="{5F63C134-40B6-4D93-BB45-5B60EE8FEE4E}" srcOrd="0" destOrd="0" presId="urn:microsoft.com/office/officeart/2008/layout/VerticalCurvedList"/>
    <dgm:cxn modelId="{F30E299A-F520-4310-8E96-CBA13FDE1000}" type="presParOf" srcId="{5F63C134-40B6-4D93-BB45-5B60EE8FEE4E}" destId="{2A47EDF3-6FA5-4123-AE25-6EC20BE96B4F}" srcOrd="0" destOrd="0" presId="urn:microsoft.com/office/officeart/2008/layout/VerticalCurvedList"/>
    <dgm:cxn modelId="{2DFDD71F-C062-499B-8190-8FA24170C091}" type="presParOf" srcId="{5F63C134-40B6-4D93-BB45-5B60EE8FEE4E}" destId="{65A487EA-CCA1-41E0-8716-292F67DF1E9B}" srcOrd="1" destOrd="0" presId="urn:microsoft.com/office/officeart/2008/layout/VerticalCurvedList"/>
    <dgm:cxn modelId="{C0706BF9-FF44-4A41-A829-82BFD2E80458}" type="presParOf" srcId="{5F63C134-40B6-4D93-BB45-5B60EE8FEE4E}" destId="{1D5A6491-AEB3-4800-8A48-AC8084EE5E0E}" srcOrd="2" destOrd="0" presId="urn:microsoft.com/office/officeart/2008/layout/VerticalCurvedList"/>
    <dgm:cxn modelId="{14BD67BC-F9AF-4479-AECF-0AAAE954112A}" type="presParOf" srcId="{5F63C134-40B6-4D93-BB45-5B60EE8FEE4E}" destId="{72DD0CAE-9507-454B-B6AA-59481BBEC360}" srcOrd="3" destOrd="0" presId="urn:microsoft.com/office/officeart/2008/layout/VerticalCurvedList"/>
    <dgm:cxn modelId="{1EFFD600-4E39-4AB6-B232-39DBAAE7A3AE}" type="presParOf" srcId="{FB4EAE44-1E69-43D4-A983-3D7FC3C4979D}" destId="{B6D5EF50-839E-468A-8900-777F7E984BB3}" srcOrd="1" destOrd="0" presId="urn:microsoft.com/office/officeart/2008/layout/VerticalCurvedList"/>
    <dgm:cxn modelId="{64DFF13E-7E93-4087-8700-EBC18FB00D29}" type="presParOf" srcId="{FB4EAE44-1E69-43D4-A983-3D7FC3C4979D}" destId="{F4791D40-7367-48DD-852C-3CD2D258221B}" srcOrd="2" destOrd="0" presId="urn:microsoft.com/office/officeart/2008/layout/VerticalCurvedList"/>
    <dgm:cxn modelId="{CD05175E-AECE-470C-9376-610A4A52F198}" type="presParOf" srcId="{F4791D40-7367-48DD-852C-3CD2D258221B}" destId="{16AF7156-870B-40AD-8DB2-D35AAC72840E}" srcOrd="0" destOrd="0" presId="urn:microsoft.com/office/officeart/2008/layout/VerticalCurvedList"/>
    <dgm:cxn modelId="{EFECE080-D152-489B-BCA2-8937912A3EBE}" type="presParOf" srcId="{FB4EAE44-1E69-43D4-A983-3D7FC3C4979D}" destId="{4D4B7062-63E5-4D2E-84FF-5A1BA7B2F786}" srcOrd="3" destOrd="0" presId="urn:microsoft.com/office/officeart/2008/layout/VerticalCurvedList"/>
    <dgm:cxn modelId="{B7B78AD0-826F-40C4-9D34-29A33CC5B049}" type="presParOf" srcId="{FB4EAE44-1E69-43D4-A983-3D7FC3C4979D}" destId="{0AD55E6D-E515-4981-A9E9-22278EF257B4}" srcOrd="4" destOrd="0" presId="urn:microsoft.com/office/officeart/2008/layout/VerticalCurvedList"/>
    <dgm:cxn modelId="{027C6953-9A8C-4C88-8870-67E81C403781}" type="presParOf" srcId="{0AD55E6D-E515-4981-A9E9-22278EF257B4}" destId="{E2C3E6DD-FB72-40E4-B427-33B3A5E7EEC4}" srcOrd="0" destOrd="0" presId="urn:microsoft.com/office/officeart/2008/layout/VerticalCurvedList"/>
    <dgm:cxn modelId="{2B526C64-59BD-4A67-B9D1-B8C13ECCAB6D}" type="presParOf" srcId="{FB4EAE44-1E69-43D4-A983-3D7FC3C4979D}" destId="{A053C6F3-7572-42C8-A752-935D7FB3CBA8}" srcOrd="5" destOrd="0" presId="urn:microsoft.com/office/officeart/2008/layout/VerticalCurvedList"/>
    <dgm:cxn modelId="{909A0493-6A6D-4867-918A-6DDA5E3D08DD}" type="presParOf" srcId="{FB4EAE44-1E69-43D4-A983-3D7FC3C4979D}" destId="{E365B5B7-7ECD-4DD3-A189-395779871A52}" srcOrd="6" destOrd="0" presId="urn:microsoft.com/office/officeart/2008/layout/VerticalCurvedList"/>
    <dgm:cxn modelId="{9055FA32-0A7A-4E45-8503-EB57AFBFA01E}" type="presParOf" srcId="{E365B5B7-7ECD-4DD3-A189-395779871A52}" destId="{467BA190-B959-4A97-8951-91E5FEB58E5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FF19FBE-DD4F-4E22-A4F6-76D5FC13D5D5}" type="doc">
      <dgm:prSet loTypeId="urn:microsoft.com/office/officeart/2005/8/layout/vList6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872CC723-C0F3-4704-813B-FEB1F503AE06}">
      <dgm:prSet phldrT="[Text]" custT="1"/>
      <dgm:spPr/>
      <dgm:t>
        <a:bodyPr/>
        <a:lstStyle/>
        <a:p>
          <a:r>
            <a:rPr lang="en-US" sz="2800" dirty="0" smtClean="0"/>
            <a:t>Both Communities </a:t>
          </a:r>
          <a:endParaRPr lang="en-US" sz="2800" dirty="0"/>
        </a:p>
      </dgm:t>
    </dgm:pt>
    <dgm:pt modelId="{3BB29786-33F5-443B-83CD-EDC8A9DFD3A8}" type="parTrans" cxnId="{125B8009-F030-4664-B3AC-27C97DC6E7B4}">
      <dgm:prSet/>
      <dgm:spPr/>
      <dgm:t>
        <a:bodyPr/>
        <a:lstStyle/>
        <a:p>
          <a:endParaRPr lang="en-US"/>
        </a:p>
      </dgm:t>
    </dgm:pt>
    <dgm:pt modelId="{D87ACABF-E191-4F13-B52B-C7D3A2BC1F30}" type="sibTrans" cxnId="{125B8009-F030-4664-B3AC-27C97DC6E7B4}">
      <dgm:prSet/>
      <dgm:spPr/>
      <dgm:t>
        <a:bodyPr/>
        <a:lstStyle/>
        <a:p>
          <a:endParaRPr lang="en-US"/>
        </a:p>
      </dgm:t>
    </dgm:pt>
    <dgm:pt modelId="{95996B95-91A2-416F-B2CF-476CDAFF4563}">
      <dgm:prSet phldrT="[Text]" custT="1"/>
      <dgm:spPr>
        <a:noFill/>
        <a:ln>
          <a:solidFill>
            <a:srgbClr val="2F444E">
              <a:alpha val="90000"/>
            </a:srgbClr>
          </a:solidFill>
        </a:ln>
      </dgm:spPr>
      <dgm:t>
        <a:bodyPr anchor="ctr"/>
        <a:lstStyle/>
        <a:p>
          <a:pPr algn="justLow"/>
          <a:r>
            <a:rPr lang="en-US" sz="1600" dirty="0" smtClean="0">
              <a:solidFill>
                <a:srgbClr val="2F444E"/>
              </a:solidFill>
            </a:rPr>
            <a:t>Creating job opportunities </a:t>
          </a:r>
          <a:endParaRPr lang="en-US" sz="1600" dirty="0">
            <a:solidFill>
              <a:srgbClr val="2F444E"/>
            </a:solidFill>
          </a:endParaRPr>
        </a:p>
      </dgm:t>
    </dgm:pt>
    <dgm:pt modelId="{50719D1B-59B1-42C5-94D6-46F6C3F5EEF5}" type="parTrans" cxnId="{243E24DE-DF4D-4047-8673-EBCADB57D443}">
      <dgm:prSet/>
      <dgm:spPr/>
      <dgm:t>
        <a:bodyPr/>
        <a:lstStyle/>
        <a:p>
          <a:endParaRPr lang="en-US"/>
        </a:p>
      </dgm:t>
    </dgm:pt>
    <dgm:pt modelId="{FBB2BC4D-B68E-4575-A81E-DEBB1065CA31}" type="sibTrans" cxnId="{243E24DE-DF4D-4047-8673-EBCADB57D443}">
      <dgm:prSet/>
      <dgm:spPr/>
      <dgm:t>
        <a:bodyPr/>
        <a:lstStyle/>
        <a:p>
          <a:endParaRPr lang="en-US"/>
        </a:p>
      </dgm:t>
    </dgm:pt>
    <dgm:pt modelId="{F7A3BCD9-06F3-43B3-9C0D-B9C9E995D65B}">
      <dgm:prSet phldrT="[Text]" custT="1"/>
      <dgm:spPr>
        <a:noFill/>
        <a:ln>
          <a:solidFill>
            <a:srgbClr val="2F444E">
              <a:alpha val="90000"/>
            </a:srgbClr>
          </a:solidFill>
        </a:ln>
      </dgm:spPr>
      <dgm:t>
        <a:bodyPr anchor="ctr"/>
        <a:lstStyle/>
        <a:p>
          <a:pPr algn="justLow"/>
          <a:r>
            <a:rPr lang="en-US" sz="1600" dirty="0" smtClean="0">
              <a:solidFill>
                <a:srgbClr val="2F444E"/>
              </a:solidFill>
            </a:rPr>
            <a:t>Increasing salaries </a:t>
          </a:r>
          <a:endParaRPr lang="en-US" sz="1600" dirty="0">
            <a:solidFill>
              <a:srgbClr val="2F444E"/>
            </a:solidFill>
          </a:endParaRPr>
        </a:p>
      </dgm:t>
    </dgm:pt>
    <dgm:pt modelId="{4A9A12DD-A043-44D7-8487-E656AB9A8EC0}" type="parTrans" cxnId="{51D9904E-6FBA-40A6-8E51-5CB087DB6CDB}">
      <dgm:prSet/>
      <dgm:spPr/>
      <dgm:t>
        <a:bodyPr/>
        <a:lstStyle/>
        <a:p>
          <a:endParaRPr lang="en-US"/>
        </a:p>
      </dgm:t>
    </dgm:pt>
    <dgm:pt modelId="{06291A39-919B-4D65-851C-9451ACE759FE}" type="sibTrans" cxnId="{51D9904E-6FBA-40A6-8E51-5CB087DB6CDB}">
      <dgm:prSet/>
      <dgm:spPr/>
      <dgm:t>
        <a:bodyPr/>
        <a:lstStyle/>
        <a:p>
          <a:endParaRPr lang="en-US"/>
        </a:p>
      </dgm:t>
    </dgm:pt>
    <dgm:pt modelId="{FA96C6E6-A54C-4B61-BEF3-1AF7D9BB77C4}">
      <dgm:prSet phldrT="[Text]" custT="1"/>
      <dgm:spPr/>
      <dgm:t>
        <a:bodyPr/>
        <a:lstStyle/>
        <a:p>
          <a:r>
            <a:rPr lang="en-US" sz="2800" dirty="0" smtClean="0"/>
            <a:t>Lebanese </a:t>
          </a:r>
          <a:endParaRPr lang="en-US" sz="2800" dirty="0"/>
        </a:p>
      </dgm:t>
    </dgm:pt>
    <dgm:pt modelId="{A0976E06-8A75-4B51-A0D8-30B96F25E27B}" type="parTrans" cxnId="{2AA61F8A-8430-4407-BB29-B656446AB693}">
      <dgm:prSet/>
      <dgm:spPr/>
      <dgm:t>
        <a:bodyPr/>
        <a:lstStyle/>
        <a:p>
          <a:endParaRPr lang="en-US"/>
        </a:p>
      </dgm:t>
    </dgm:pt>
    <dgm:pt modelId="{66E48342-10EF-4A38-AFFF-65A0A1FE1977}" type="sibTrans" cxnId="{2AA61F8A-8430-4407-BB29-B656446AB693}">
      <dgm:prSet/>
      <dgm:spPr/>
      <dgm:t>
        <a:bodyPr/>
        <a:lstStyle/>
        <a:p>
          <a:endParaRPr lang="en-US"/>
        </a:p>
      </dgm:t>
    </dgm:pt>
    <dgm:pt modelId="{9BFADAF8-338E-4DBE-9ECE-D432AB247059}">
      <dgm:prSet phldrT="[Text]" custT="1"/>
      <dgm:spPr>
        <a:noFill/>
        <a:ln>
          <a:solidFill>
            <a:srgbClr val="2F444E">
              <a:alpha val="90000"/>
            </a:srgbClr>
          </a:solidFill>
        </a:ln>
      </dgm:spPr>
      <dgm:t>
        <a:bodyPr anchor="ctr"/>
        <a:lstStyle/>
        <a:p>
          <a:r>
            <a:rPr lang="en-US" sz="1600" dirty="0" smtClean="0">
              <a:solidFill>
                <a:srgbClr val="2F444E"/>
              </a:solidFill>
            </a:rPr>
            <a:t>Raising awareness to fight stigma </a:t>
          </a:r>
          <a:endParaRPr lang="en-US" sz="1600" dirty="0">
            <a:solidFill>
              <a:srgbClr val="2F444E"/>
            </a:solidFill>
          </a:endParaRPr>
        </a:p>
      </dgm:t>
    </dgm:pt>
    <dgm:pt modelId="{DED8500B-5AA0-47CF-BD83-F26E6C07F2B8}" type="parTrans" cxnId="{DF8A2FC7-2CE1-42BA-B7AD-EF8D985BD85E}">
      <dgm:prSet/>
      <dgm:spPr/>
      <dgm:t>
        <a:bodyPr/>
        <a:lstStyle/>
        <a:p>
          <a:endParaRPr lang="en-US"/>
        </a:p>
      </dgm:t>
    </dgm:pt>
    <dgm:pt modelId="{6B5C8D6C-B1E5-4AD0-A31A-A5F4CC49EB12}" type="sibTrans" cxnId="{DF8A2FC7-2CE1-42BA-B7AD-EF8D985BD85E}">
      <dgm:prSet/>
      <dgm:spPr/>
      <dgm:t>
        <a:bodyPr/>
        <a:lstStyle/>
        <a:p>
          <a:endParaRPr lang="en-US"/>
        </a:p>
      </dgm:t>
    </dgm:pt>
    <dgm:pt modelId="{6AA1E135-4D11-4749-8C79-CF4AA2AFF490}">
      <dgm:prSet phldrT="[Text]" custT="1"/>
      <dgm:spPr>
        <a:noFill/>
        <a:ln>
          <a:solidFill>
            <a:srgbClr val="2F444E">
              <a:alpha val="90000"/>
            </a:srgbClr>
          </a:solidFill>
        </a:ln>
      </dgm:spPr>
      <dgm:t>
        <a:bodyPr anchor="ctr"/>
        <a:lstStyle/>
        <a:p>
          <a:r>
            <a:rPr lang="en-US" sz="1600" dirty="0" smtClean="0">
              <a:solidFill>
                <a:srgbClr val="2F444E"/>
              </a:solidFill>
            </a:rPr>
            <a:t>Reducing the cost of MH treatment </a:t>
          </a:r>
          <a:endParaRPr lang="en-US" sz="1600" dirty="0">
            <a:solidFill>
              <a:srgbClr val="2F444E"/>
            </a:solidFill>
          </a:endParaRPr>
        </a:p>
      </dgm:t>
    </dgm:pt>
    <dgm:pt modelId="{0BD8B57B-457B-4541-AA49-F5224A256A3E}" type="parTrans" cxnId="{8F9B98CE-B0F6-49D6-B955-EB8387F0EDB4}">
      <dgm:prSet/>
      <dgm:spPr/>
      <dgm:t>
        <a:bodyPr/>
        <a:lstStyle/>
        <a:p>
          <a:endParaRPr lang="en-US"/>
        </a:p>
      </dgm:t>
    </dgm:pt>
    <dgm:pt modelId="{93060780-CA67-4151-B1A8-CA918495DCD1}" type="sibTrans" cxnId="{8F9B98CE-B0F6-49D6-B955-EB8387F0EDB4}">
      <dgm:prSet/>
      <dgm:spPr/>
      <dgm:t>
        <a:bodyPr/>
        <a:lstStyle/>
        <a:p>
          <a:endParaRPr lang="en-US"/>
        </a:p>
      </dgm:t>
    </dgm:pt>
    <dgm:pt modelId="{71BF8601-0E13-486A-8AA5-FC5CF154A3D8}">
      <dgm:prSet phldrT="[Text]" custT="1"/>
      <dgm:spPr>
        <a:noFill/>
        <a:ln>
          <a:solidFill>
            <a:srgbClr val="2F444E">
              <a:alpha val="90000"/>
            </a:srgbClr>
          </a:solidFill>
        </a:ln>
      </dgm:spPr>
      <dgm:t>
        <a:bodyPr anchor="ctr"/>
        <a:lstStyle/>
        <a:p>
          <a:pPr algn="justLow"/>
          <a:r>
            <a:rPr lang="en-US" sz="1600" dirty="0" smtClean="0">
              <a:solidFill>
                <a:srgbClr val="2F444E"/>
              </a:solidFill>
            </a:rPr>
            <a:t>Improving financial status </a:t>
          </a:r>
          <a:endParaRPr lang="en-US" sz="1600" dirty="0">
            <a:solidFill>
              <a:srgbClr val="2F444E"/>
            </a:solidFill>
          </a:endParaRPr>
        </a:p>
      </dgm:t>
    </dgm:pt>
    <dgm:pt modelId="{6FE7276D-7895-4DA2-9FB9-4EA61A6C1658}" type="parTrans" cxnId="{F6543835-4ECC-4870-9E94-F4AC70AA3FCB}">
      <dgm:prSet/>
      <dgm:spPr/>
      <dgm:t>
        <a:bodyPr/>
        <a:lstStyle/>
        <a:p>
          <a:endParaRPr lang="en-US"/>
        </a:p>
      </dgm:t>
    </dgm:pt>
    <dgm:pt modelId="{B709B0ED-088A-4BB2-8B8A-43AA4023A93E}" type="sibTrans" cxnId="{F6543835-4ECC-4870-9E94-F4AC70AA3FCB}">
      <dgm:prSet/>
      <dgm:spPr/>
      <dgm:t>
        <a:bodyPr/>
        <a:lstStyle/>
        <a:p>
          <a:endParaRPr lang="en-US"/>
        </a:p>
      </dgm:t>
    </dgm:pt>
    <dgm:pt modelId="{05A8BC8A-809D-46B8-AF43-91F5A8869787}">
      <dgm:prSet custT="1"/>
      <dgm:spPr/>
      <dgm:t>
        <a:bodyPr/>
        <a:lstStyle/>
        <a:p>
          <a:r>
            <a:rPr lang="en-US" sz="2800" dirty="0" smtClean="0"/>
            <a:t>Syrians</a:t>
          </a:r>
          <a:endParaRPr lang="en-US" sz="2800" dirty="0"/>
        </a:p>
      </dgm:t>
    </dgm:pt>
    <dgm:pt modelId="{00E65E61-BAD8-4EC5-8708-444709DC7151}" type="parTrans" cxnId="{C01DBE4E-AC9D-4299-8BAB-B334640F919D}">
      <dgm:prSet/>
      <dgm:spPr/>
      <dgm:t>
        <a:bodyPr/>
        <a:lstStyle/>
        <a:p>
          <a:endParaRPr lang="en-US"/>
        </a:p>
      </dgm:t>
    </dgm:pt>
    <dgm:pt modelId="{71E9B658-51EB-4D76-ABD1-2625006C078C}" type="sibTrans" cxnId="{C01DBE4E-AC9D-4299-8BAB-B334640F919D}">
      <dgm:prSet/>
      <dgm:spPr/>
      <dgm:t>
        <a:bodyPr/>
        <a:lstStyle/>
        <a:p>
          <a:endParaRPr lang="en-US"/>
        </a:p>
      </dgm:t>
    </dgm:pt>
    <dgm:pt modelId="{50C8C7A8-A4A0-41BB-9E9A-D1BE5BD01662}">
      <dgm:prSet custT="1"/>
      <dgm:spPr>
        <a:noFill/>
        <a:ln>
          <a:solidFill>
            <a:srgbClr val="2F444E">
              <a:alpha val="90000"/>
            </a:srgbClr>
          </a:solidFill>
        </a:ln>
      </dgm:spPr>
      <dgm:t>
        <a:bodyPr anchor="ctr"/>
        <a:lstStyle/>
        <a:p>
          <a:r>
            <a:rPr lang="en-US" sz="1600" dirty="0" smtClean="0">
              <a:solidFill>
                <a:srgbClr val="2F444E"/>
              </a:solidFill>
            </a:rPr>
            <a:t> Enacting educational strategies to fight discrimination and reduce social tension </a:t>
          </a:r>
          <a:endParaRPr lang="en-US" sz="1600" dirty="0">
            <a:solidFill>
              <a:srgbClr val="2F444E"/>
            </a:solidFill>
          </a:endParaRPr>
        </a:p>
      </dgm:t>
    </dgm:pt>
    <dgm:pt modelId="{A8884094-1FE0-46D6-AA5E-817BB059D932}" type="parTrans" cxnId="{316272D8-C3FB-4F16-88AD-EE0F75BC4017}">
      <dgm:prSet/>
      <dgm:spPr/>
      <dgm:t>
        <a:bodyPr/>
        <a:lstStyle/>
        <a:p>
          <a:endParaRPr lang="en-US"/>
        </a:p>
      </dgm:t>
    </dgm:pt>
    <dgm:pt modelId="{1E60BD8A-026B-475E-BC75-86E4EA00B021}" type="sibTrans" cxnId="{316272D8-C3FB-4F16-88AD-EE0F75BC4017}">
      <dgm:prSet/>
      <dgm:spPr/>
      <dgm:t>
        <a:bodyPr/>
        <a:lstStyle/>
        <a:p>
          <a:endParaRPr lang="en-US"/>
        </a:p>
      </dgm:t>
    </dgm:pt>
    <dgm:pt modelId="{F5C0D65E-468C-4C81-AA8D-16658300A268}" type="pres">
      <dgm:prSet presAssocID="{BFF19FBE-DD4F-4E22-A4F6-76D5FC13D5D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393A332-23C8-443A-81BA-CA3602CD398A}" type="pres">
      <dgm:prSet presAssocID="{872CC723-C0F3-4704-813B-FEB1F503AE06}" presName="linNode" presStyleCnt="0"/>
      <dgm:spPr/>
      <dgm:t>
        <a:bodyPr/>
        <a:lstStyle/>
        <a:p>
          <a:endParaRPr lang="en-US"/>
        </a:p>
      </dgm:t>
    </dgm:pt>
    <dgm:pt modelId="{2D2A901B-C296-46DA-95A9-FD5B2E0E27FC}" type="pres">
      <dgm:prSet presAssocID="{872CC723-C0F3-4704-813B-FEB1F503AE06}" presName="parentShp" presStyleLbl="node1" presStyleIdx="0" presStyleCnt="3" custScaleX="100561" custLinFactNeighborX="-8427" custLinFactNeighborY="16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FE4FE3-E255-4F49-8F6E-9FBCEE2D1C1B}" type="pres">
      <dgm:prSet presAssocID="{872CC723-C0F3-4704-813B-FEB1F503AE06}" presName="childShp" presStyleLbl="bgAccFollowNode1" presStyleIdx="0" presStyleCnt="3" custScaleX="996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3DE270-79E4-4376-AA52-4B425A30D149}" type="pres">
      <dgm:prSet presAssocID="{D87ACABF-E191-4F13-B52B-C7D3A2BC1F30}" presName="spacing" presStyleCnt="0"/>
      <dgm:spPr/>
      <dgm:t>
        <a:bodyPr/>
        <a:lstStyle/>
        <a:p>
          <a:endParaRPr lang="en-US"/>
        </a:p>
      </dgm:t>
    </dgm:pt>
    <dgm:pt modelId="{1FEAA0B3-41FF-4F3D-AA4F-6A5B18D50555}" type="pres">
      <dgm:prSet presAssocID="{FA96C6E6-A54C-4B61-BEF3-1AF7D9BB77C4}" presName="linNode" presStyleCnt="0"/>
      <dgm:spPr/>
      <dgm:t>
        <a:bodyPr/>
        <a:lstStyle/>
        <a:p>
          <a:endParaRPr lang="en-US"/>
        </a:p>
      </dgm:t>
    </dgm:pt>
    <dgm:pt modelId="{47EFD7D2-0B56-43FB-8AFD-6CA56C12F3C3}" type="pres">
      <dgm:prSet presAssocID="{FA96C6E6-A54C-4B61-BEF3-1AF7D9BB77C4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AB9F97-6104-45CF-93D3-854A8C1E26FD}" type="pres">
      <dgm:prSet presAssocID="{FA96C6E6-A54C-4B61-BEF3-1AF7D9BB77C4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9ECDFE-653F-4CE4-9ADD-D14ACAD9F8D7}" type="pres">
      <dgm:prSet presAssocID="{66E48342-10EF-4A38-AFFF-65A0A1FE1977}" presName="spacing" presStyleCnt="0"/>
      <dgm:spPr/>
      <dgm:t>
        <a:bodyPr/>
        <a:lstStyle/>
        <a:p>
          <a:endParaRPr lang="en-US"/>
        </a:p>
      </dgm:t>
    </dgm:pt>
    <dgm:pt modelId="{344824FC-0C64-44D4-89AD-970CBAF9BA41}" type="pres">
      <dgm:prSet presAssocID="{05A8BC8A-809D-46B8-AF43-91F5A8869787}" presName="linNode" presStyleCnt="0"/>
      <dgm:spPr/>
      <dgm:t>
        <a:bodyPr/>
        <a:lstStyle/>
        <a:p>
          <a:endParaRPr lang="en-US"/>
        </a:p>
      </dgm:t>
    </dgm:pt>
    <dgm:pt modelId="{804F4EEE-2535-4506-9917-24B1DC6C7338}" type="pres">
      <dgm:prSet presAssocID="{05A8BC8A-809D-46B8-AF43-91F5A8869787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B50432-0D97-4CEF-9C58-4ED156C88F52}" type="pres">
      <dgm:prSet presAssocID="{05A8BC8A-809D-46B8-AF43-91F5A8869787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DCC7BC-919C-459D-80E5-225689230CC8}" type="presOf" srcId="{05A8BC8A-809D-46B8-AF43-91F5A8869787}" destId="{804F4EEE-2535-4506-9917-24B1DC6C7338}" srcOrd="0" destOrd="0" presId="urn:microsoft.com/office/officeart/2005/8/layout/vList6"/>
    <dgm:cxn modelId="{51D9904E-6FBA-40A6-8E51-5CB087DB6CDB}" srcId="{872CC723-C0F3-4704-813B-FEB1F503AE06}" destId="{F7A3BCD9-06F3-43B3-9C0D-B9C9E995D65B}" srcOrd="1" destOrd="0" parTransId="{4A9A12DD-A043-44D7-8487-E656AB9A8EC0}" sibTransId="{06291A39-919B-4D65-851C-9451ACE759FE}"/>
    <dgm:cxn modelId="{7E56BB3B-99B8-4D55-BEAB-EA47D75C4610}" type="presOf" srcId="{71BF8601-0E13-486A-8AA5-FC5CF154A3D8}" destId="{75FE4FE3-E255-4F49-8F6E-9FBCEE2D1C1B}" srcOrd="0" destOrd="2" presId="urn:microsoft.com/office/officeart/2005/8/layout/vList6"/>
    <dgm:cxn modelId="{FB64916B-A838-48AF-A888-291227B2C179}" type="presOf" srcId="{6AA1E135-4D11-4749-8C79-CF4AA2AFF490}" destId="{A1AB9F97-6104-45CF-93D3-854A8C1E26FD}" srcOrd="0" destOrd="1" presId="urn:microsoft.com/office/officeart/2005/8/layout/vList6"/>
    <dgm:cxn modelId="{125B8009-F030-4664-B3AC-27C97DC6E7B4}" srcId="{BFF19FBE-DD4F-4E22-A4F6-76D5FC13D5D5}" destId="{872CC723-C0F3-4704-813B-FEB1F503AE06}" srcOrd="0" destOrd="0" parTransId="{3BB29786-33F5-443B-83CD-EDC8A9DFD3A8}" sibTransId="{D87ACABF-E191-4F13-B52B-C7D3A2BC1F30}"/>
    <dgm:cxn modelId="{2AA61F8A-8430-4407-BB29-B656446AB693}" srcId="{BFF19FBE-DD4F-4E22-A4F6-76D5FC13D5D5}" destId="{FA96C6E6-A54C-4B61-BEF3-1AF7D9BB77C4}" srcOrd="1" destOrd="0" parTransId="{A0976E06-8A75-4B51-A0D8-30B96F25E27B}" sibTransId="{66E48342-10EF-4A38-AFFF-65A0A1FE1977}"/>
    <dgm:cxn modelId="{C63AFFA1-9ECE-4467-815A-2BCBFF19EB9D}" type="presOf" srcId="{BFF19FBE-DD4F-4E22-A4F6-76D5FC13D5D5}" destId="{F5C0D65E-468C-4C81-AA8D-16658300A268}" srcOrd="0" destOrd="0" presId="urn:microsoft.com/office/officeart/2005/8/layout/vList6"/>
    <dgm:cxn modelId="{22717824-55A3-43DA-9212-7D712616FF7A}" type="presOf" srcId="{95996B95-91A2-416F-B2CF-476CDAFF4563}" destId="{75FE4FE3-E255-4F49-8F6E-9FBCEE2D1C1B}" srcOrd="0" destOrd="0" presId="urn:microsoft.com/office/officeart/2005/8/layout/vList6"/>
    <dgm:cxn modelId="{32CFEBC2-C950-414A-B924-CC65709B8E79}" type="presOf" srcId="{F7A3BCD9-06F3-43B3-9C0D-B9C9E995D65B}" destId="{75FE4FE3-E255-4F49-8F6E-9FBCEE2D1C1B}" srcOrd="0" destOrd="1" presId="urn:microsoft.com/office/officeart/2005/8/layout/vList6"/>
    <dgm:cxn modelId="{F1B7744B-74B2-49AB-B1CC-275A6EC4B9E5}" type="presOf" srcId="{872CC723-C0F3-4704-813B-FEB1F503AE06}" destId="{2D2A901B-C296-46DA-95A9-FD5B2E0E27FC}" srcOrd="0" destOrd="0" presId="urn:microsoft.com/office/officeart/2005/8/layout/vList6"/>
    <dgm:cxn modelId="{8F9B98CE-B0F6-49D6-B955-EB8387F0EDB4}" srcId="{FA96C6E6-A54C-4B61-BEF3-1AF7D9BB77C4}" destId="{6AA1E135-4D11-4749-8C79-CF4AA2AFF490}" srcOrd="1" destOrd="0" parTransId="{0BD8B57B-457B-4541-AA49-F5224A256A3E}" sibTransId="{93060780-CA67-4151-B1A8-CA918495DCD1}"/>
    <dgm:cxn modelId="{243E24DE-DF4D-4047-8673-EBCADB57D443}" srcId="{872CC723-C0F3-4704-813B-FEB1F503AE06}" destId="{95996B95-91A2-416F-B2CF-476CDAFF4563}" srcOrd="0" destOrd="0" parTransId="{50719D1B-59B1-42C5-94D6-46F6C3F5EEF5}" sibTransId="{FBB2BC4D-B68E-4575-A81E-DEBB1065CA31}"/>
    <dgm:cxn modelId="{A43623CC-60E2-4BD6-9BFD-66442C54967B}" type="presOf" srcId="{FA96C6E6-A54C-4B61-BEF3-1AF7D9BB77C4}" destId="{47EFD7D2-0B56-43FB-8AFD-6CA56C12F3C3}" srcOrd="0" destOrd="0" presId="urn:microsoft.com/office/officeart/2005/8/layout/vList6"/>
    <dgm:cxn modelId="{F6543835-4ECC-4870-9E94-F4AC70AA3FCB}" srcId="{872CC723-C0F3-4704-813B-FEB1F503AE06}" destId="{71BF8601-0E13-486A-8AA5-FC5CF154A3D8}" srcOrd="2" destOrd="0" parTransId="{6FE7276D-7895-4DA2-9FB9-4EA61A6C1658}" sibTransId="{B709B0ED-088A-4BB2-8B8A-43AA4023A93E}"/>
    <dgm:cxn modelId="{316272D8-C3FB-4F16-88AD-EE0F75BC4017}" srcId="{05A8BC8A-809D-46B8-AF43-91F5A8869787}" destId="{50C8C7A8-A4A0-41BB-9E9A-D1BE5BD01662}" srcOrd="0" destOrd="0" parTransId="{A8884094-1FE0-46D6-AA5E-817BB059D932}" sibTransId="{1E60BD8A-026B-475E-BC75-86E4EA00B021}"/>
    <dgm:cxn modelId="{876E3734-23DF-4D6D-8D70-AE6DD0323690}" type="presOf" srcId="{50C8C7A8-A4A0-41BB-9E9A-D1BE5BD01662}" destId="{62B50432-0D97-4CEF-9C58-4ED156C88F52}" srcOrd="0" destOrd="0" presId="urn:microsoft.com/office/officeart/2005/8/layout/vList6"/>
    <dgm:cxn modelId="{DF8A2FC7-2CE1-42BA-B7AD-EF8D985BD85E}" srcId="{FA96C6E6-A54C-4B61-BEF3-1AF7D9BB77C4}" destId="{9BFADAF8-338E-4DBE-9ECE-D432AB247059}" srcOrd="0" destOrd="0" parTransId="{DED8500B-5AA0-47CF-BD83-F26E6C07F2B8}" sibTransId="{6B5C8D6C-B1E5-4AD0-A31A-A5F4CC49EB12}"/>
    <dgm:cxn modelId="{3D54E9B4-C10F-46D1-A0DC-1D868A3FE05A}" type="presOf" srcId="{9BFADAF8-338E-4DBE-9ECE-D432AB247059}" destId="{A1AB9F97-6104-45CF-93D3-854A8C1E26FD}" srcOrd="0" destOrd="0" presId="urn:microsoft.com/office/officeart/2005/8/layout/vList6"/>
    <dgm:cxn modelId="{C01DBE4E-AC9D-4299-8BAB-B334640F919D}" srcId="{BFF19FBE-DD4F-4E22-A4F6-76D5FC13D5D5}" destId="{05A8BC8A-809D-46B8-AF43-91F5A8869787}" srcOrd="2" destOrd="0" parTransId="{00E65E61-BAD8-4EC5-8708-444709DC7151}" sibTransId="{71E9B658-51EB-4D76-ABD1-2625006C078C}"/>
    <dgm:cxn modelId="{CFDB051C-99E1-4C0C-AC80-5EF6192C00A7}" type="presParOf" srcId="{F5C0D65E-468C-4C81-AA8D-16658300A268}" destId="{F393A332-23C8-443A-81BA-CA3602CD398A}" srcOrd="0" destOrd="0" presId="urn:microsoft.com/office/officeart/2005/8/layout/vList6"/>
    <dgm:cxn modelId="{4132DB72-D786-401B-8D6A-3A99B2E37179}" type="presParOf" srcId="{F393A332-23C8-443A-81BA-CA3602CD398A}" destId="{2D2A901B-C296-46DA-95A9-FD5B2E0E27FC}" srcOrd="0" destOrd="0" presId="urn:microsoft.com/office/officeart/2005/8/layout/vList6"/>
    <dgm:cxn modelId="{F26184DA-5F80-44CD-ACF0-76B726F3525C}" type="presParOf" srcId="{F393A332-23C8-443A-81BA-CA3602CD398A}" destId="{75FE4FE3-E255-4F49-8F6E-9FBCEE2D1C1B}" srcOrd="1" destOrd="0" presId="urn:microsoft.com/office/officeart/2005/8/layout/vList6"/>
    <dgm:cxn modelId="{F18FB4A0-037C-403B-93BD-70FAA8DA6675}" type="presParOf" srcId="{F5C0D65E-468C-4C81-AA8D-16658300A268}" destId="{1E3DE270-79E4-4376-AA52-4B425A30D149}" srcOrd="1" destOrd="0" presId="urn:microsoft.com/office/officeart/2005/8/layout/vList6"/>
    <dgm:cxn modelId="{779C9DFD-A401-422E-AC9E-1310ED15BB90}" type="presParOf" srcId="{F5C0D65E-468C-4C81-AA8D-16658300A268}" destId="{1FEAA0B3-41FF-4F3D-AA4F-6A5B18D50555}" srcOrd="2" destOrd="0" presId="urn:microsoft.com/office/officeart/2005/8/layout/vList6"/>
    <dgm:cxn modelId="{86C61804-F35E-41D7-8675-AE8FEFF1D27F}" type="presParOf" srcId="{1FEAA0B3-41FF-4F3D-AA4F-6A5B18D50555}" destId="{47EFD7D2-0B56-43FB-8AFD-6CA56C12F3C3}" srcOrd="0" destOrd="0" presId="urn:microsoft.com/office/officeart/2005/8/layout/vList6"/>
    <dgm:cxn modelId="{7AA8BA95-7032-431C-B925-B1335F7F69BA}" type="presParOf" srcId="{1FEAA0B3-41FF-4F3D-AA4F-6A5B18D50555}" destId="{A1AB9F97-6104-45CF-93D3-854A8C1E26FD}" srcOrd="1" destOrd="0" presId="urn:microsoft.com/office/officeart/2005/8/layout/vList6"/>
    <dgm:cxn modelId="{DAF1A847-3D66-4288-8A80-CD6B3B03EB75}" type="presParOf" srcId="{F5C0D65E-468C-4C81-AA8D-16658300A268}" destId="{AF9ECDFE-653F-4CE4-9ADD-D14ACAD9F8D7}" srcOrd="3" destOrd="0" presId="urn:microsoft.com/office/officeart/2005/8/layout/vList6"/>
    <dgm:cxn modelId="{731D6081-7CBC-4C18-9AC0-B766C9257C92}" type="presParOf" srcId="{F5C0D65E-468C-4C81-AA8D-16658300A268}" destId="{344824FC-0C64-44D4-89AD-970CBAF9BA41}" srcOrd="4" destOrd="0" presId="urn:microsoft.com/office/officeart/2005/8/layout/vList6"/>
    <dgm:cxn modelId="{FC73A556-CF08-4E29-8153-24839951E38C}" type="presParOf" srcId="{344824FC-0C64-44D4-89AD-970CBAF9BA41}" destId="{804F4EEE-2535-4506-9917-24B1DC6C7338}" srcOrd="0" destOrd="0" presId="urn:microsoft.com/office/officeart/2005/8/layout/vList6"/>
    <dgm:cxn modelId="{7E9B0DD4-562A-48B7-B6F0-FEF6F23B3C06}" type="presParOf" srcId="{344824FC-0C64-44D4-89AD-970CBAF9BA41}" destId="{62B50432-0D97-4CEF-9C58-4ED156C88F5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8F6111-6474-40D4-8416-008DEEC0BECB}">
      <dsp:nvSpPr>
        <dsp:cNvPr id="0" name=""/>
        <dsp:cNvSpPr/>
      </dsp:nvSpPr>
      <dsp:spPr>
        <a:xfrm>
          <a:off x="990600" y="0"/>
          <a:ext cx="4114800" cy="4114800"/>
        </a:xfrm>
        <a:prstGeom prst="diamond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C75CB5-BF1B-40C8-A2B0-48E983D8CD9E}">
      <dsp:nvSpPr>
        <dsp:cNvPr id="0" name=""/>
        <dsp:cNvSpPr/>
      </dsp:nvSpPr>
      <dsp:spPr>
        <a:xfrm>
          <a:off x="1381506" y="390906"/>
          <a:ext cx="1604772" cy="160477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n-lt"/>
            </a:rPr>
            <a:t>Gender and age balanced </a:t>
          </a:r>
          <a:endParaRPr lang="en-US" sz="2200" kern="1200" dirty="0">
            <a:latin typeface="+mn-lt"/>
          </a:endParaRPr>
        </a:p>
      </dsp:txBody>
      <dsp:txXfrm>
        <a:off x="1459845" y="469245"/>
        <a:ext cx="1448094" cy="1448094"/>
      </dsp:txXfrm>
    </dsp:sp>
    <dsp:sp modelId="{A5F8F571-E563-40FD-A27E-6CDD36549279}">
      <dsp:nvSpPr>
        <dsp:cNvPr id="0" name=""/>
        <dsp:cNvSpPr/>
      </dsp:nvSpPr>
      <dsp:spPr>
        <a:xfrm>
          <a:off x="3109722" y="390906"/>
          <a:ext cx="1604772" cy="160477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Have an interest in MH conditions</a:t>
          </a:r>
          <a:endParaRPr lang="en-US" sz="2200" kern="1200" dirty="0"/>
        </a:p>
      </dsp:txBody>
      <dsp:txXfrm>
        <a:off x="3188061" y="469245"/>
        <a:ext cx="1448094" cy="1448094"/>
      </dsp:txXfrm>
    </dsp:sp>
    <dsp:sp modelId="{F95C17AC-CCBC-4BEE-AF2C-7FB830B48627}">
      <dsp:nvSpPr>
        <dsp:cNvPr id="0" name=""/>
        <dsp:cNvSpPr/>
      </dsp:nvSpPr>
      <dsp:spPr>
        <a:xfrm>
          <a:off x="1381506" y="2119122"/>
          <a:ext cx="1604772" cy="160477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Caretakers of people with MH issues </a:t>
          </a:r>
          <a:endParaRPr lang="en-US" sz="2000" kern="1200" dirty="0"/>
        </a:p>
      </dsp:txBody>
      <dsp:txXfrm>
        <a:off x="1459845" y="2197461"/>
        <a:ext cx="1448094" cy="1448094"/>
      </dsp:txXfrm>
    </dsp:sp>
    <dsp:sp modelId="{7B17C6AA-4A9F-48B0-810F-ACD165FE75C5}">
      <dsp:nvSpPr>
        <dsp:cNvPr id="0" name=""/>
        <dsp:cNvSpPr/>
      </dsp:nvSpPr>
      <dsp:spPr>
        <a:xfrm>
          <a:off x="3109722" y="2119122"/>
          <a:ext cx="1604772" cy="160477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Adults above 18 </a:t>
          </a:r>
          <a:endParaRPr lang="en-US" sz="2200" kern="1200" dirty="0"/>
        </a:p>
      </dsp:txBody>
      <dsp:txXfrm>
        <a:off x="3188061" y="2197461"/>
        <a:ext cx="1448094" cy="14480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57AB8C-338D-43B9-9451-ABEF6E866B13}">
      <dsp:nvSpPr>
        <dsp:cNvPr id="0" name=""/>
        <dsp:cNvSpPr/>
      </dsp:nvSpPr>
      <dsp:spPr>
        <a:xfrm>
          <a:off x="145963" y="2398"/>
          <a:ext cx="1709138" cy="85456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Non probability sampling </a:t>
          </a:r>
          <a:endParaRPr lang="en-US" sz="1900" kern="1200" dirty="0"/>
        </a:p>
      </dsp:txBody>
      <dsp:txXfrm>
        <a:off x="170992" y="27427"/>
        <a:ext cx="1659080" cy="804511"/>
      </dsp:txXfrm>
    </dsp:sp>
    <dsp:sp modelId="{067C61D2-02A4-4F53-BACC-AAEBA4C762F5}">
      <dsp:nvSpPr>
        <dsp:cNvPr id="0" name=""/>
        <dsp:cNvSpPr/>
      </dsp:nvSpPr>
      <dsp:spPr>
        <a:xfrm>
          <a:off x="316877" y="856967"/>
          <a:ext cx="170913" cy="640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926"/>
              </a:lnTo>
              <a:lnTo>
                <a:pt x="170913" y="64092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7EE21E-8D09-430D-93EE-0E696F4B2DAD}">
      <dsp:nvSpPr>
        <dsp:cNvPr id="0" name=""/>
        <dsp:cNvSpPr/>
      </dsp:nvSpPr>
      <dsp:spPr>
        <a:xfrm>
          <a:off x="487791" y="1070609"/>
          <a:ext cx="1367310" cy="854569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2F444E"/>
              </a:solidFill>
              <a:latin typeface="+mn-lt"/>
            </a:rPr>
            <a:t>Purposive</a:t>
          </a:r>
          <a:endParaRPr lang="en-US" sz="1500" b="1" kern="1200" dirty="0">
            <a:solidFill>
              <a:srgbClr val="2F444E"/>
            </a:solidFill>
            <a:latin typeface="+mn-lt"/>
          </a:endParaRPr>
        </a:p>
      </dsp:txBody>
      <dsp:txXfrm>
        <a:off x="512820" y="1095638"/>
        <a:ext cx="1317252" cy="804511"/>
      </dsp:txXfrm>
    </dsp:sp>
    <dsp:sp modelId="{24C9A1EF-BFF0-4A47-AADA-8AE7F5E04428}">
      <dsp:nvSpPr>
        <dsp:cNvPr id="0" name=""/>
        <dsp:cNvSpPr/>
      </dsp:nvSpPr>
      <dsp:spPr>
        <a:xfrm>
          <a:off x="316877" y="856967"/>
          <a:ext cx="170913" cy="1709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9138"/>
              </a:lnTo>
              <a:lnTo>
                <a:pt x="170913" y="170913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0320BF-1E3C-4019-B0F8-34F5E6777F48}">
      <dsp:nvSpPr>
        <dsp:cNvPr id="0" name=""/>
        <dsp:cNvSpPr/>
      </dsp:nvSpPr>
      <dsp:spPr>
        <a:xfrm>
          <a:off x="487791" y="2138821"/>
          <a:ext cx="1367310" cy="854569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2F444E"/>
              </a:solidFill>
            </a:rPr>
            <a:t>Convenience</a:t>
          </a:r>
          <a:r>
            <a:rPr lang="en-US" sz="1500" b="1" kern="1200" dirty="0" smtClean="0"/>
            <a:t> </a:t>
          </a:r>
          <a:endParaRPr lang="en-US" sz="1500" b="1" kern="1200" dirty="0"/>
        </a:p>
      </dsp:txBody>
      <dsp:txXfrm>
        <a:off x="512820" y="2163850"/>
        <a:ext cx="1317252" cy="804511"/>
      </dsp:txXfrm>
    </dsp:sp>
    <dsp:sp modelId="{E3CB69B7-7292-4A3E-8473-D42582291088}">
      <dsp:nvSpPr>
        <dsp:cNvPr id="0" name=""/>
        <dsp:cNvSpPr/>
      </dsp:nvSpPr>
      <dsp:spPr>
        <a:xfrm>
          <a:off x="316877" y="856967"/>
          <a:ext cx="170913" cy="27773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7350"/>
              </a:lnTo>
              <a:lnTo>
                <a:pt x="170913" y="277735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2E3C27-513C-45B2-9103-2117D119EFB4}">
      <dsp:nvSpPr>
        <dsp:cNvPr id="0" name=""/>
        <dsp:cNvSpPr/>
      </dsp:nvSpPr>
      <dsp:spPr>
        <a:xfrm>
          <a:off x="487791" y="3207032"/>
          <a:ext cx="1367310" cy="854569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2F444E"/>
              </a:solidFill>
            </a:rPr>
            <a:t>Snowballing</a:t>
          </a:r>
          <a:endParaRPr lang="en-US" sz="1500" b="1" kern="1200" dirty="0">
            <a:solidFill>
              <a:srgbClr val="2F444E"/>
            </a:solidFill>
          </a:endParaRPr>
        </a:p>
      </dsp:txBody>
      <dsp:txXfrm>
        <a:off x="512820" y="3232061"/>
        <a:ext cx="1317252" cy="804511"/>
      </dsp:txXfrm>
    </dsp:sp>
    <dsp:sp modelId="{95AD10C8-3E13-4536-BF3C-3FFE07276FDC}">
      <dsp:nvSpPr>
        <dsp:cNvPr id="0" name=""/>
        <dsp:cNvSpPr/>
      </dsp:nvSpPr>
      <dsp:spPr>
        <a:xfrm>
          <a:off x="2282386" y="2398"/>
          <a:ext cx="1709138" cy="85456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Recruitment </a:t>
          </a:r>
          <a:endParaRPr lang="en-US" sz="1900" kern="1200" dirty="0"/>
        </a:p>
      </dsp:txBody>
      <dsp:txXfrm>
        <a:off x="2307415" y="27427"/>
        <a:ext cx="1659080" cy="804511"/>
      </dsp:txXfrm>
    </dsp:sp>
    <dsp:sp modelId="{130DB48D-3958-4DD7-995C-914124A88AB7}">
      <dsp:nvSpPr>
        <dsp:cNvPr id="0" name=""/>
        <dsp:cNvSpPr/>
      </dsp:nvSpPr>
      <dsp:spPr>
        <a:xfrm>
          <a:off x="2453300" y="856967"/>
          <a:ext cx="170913" cy="640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926"/>
              </a:lnTo>
              <a:lnTo>
                <a:pt x="170913" y="64092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F8CE8A-753A-401F-B4FB-1A423B338119}">
      <dsp:nvSpPr>
        <dsp:cNvPr id="0" name=""/>
        <dsp:cNvSpPr/>
      </dsp:nvSpPr>
      <dsp:spPr>
        <a:xfrm>
          <a:off x="2624214" y="1070609"/>
          <a:ext cx="1367310" cy="854569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2F444E"/>
              </a:solidFill>
            </a:rPr>
            <a:t>NGOs active in delivering MHPSS services</a:t>
          </a:r>
          <a:endParaRPr lang="en-US" sz="1500" b="1" kern="1200" dirty="0">
            <a:solidFill>
              <a:srgbClr val="2F444E"/>
            </a:solidFill>
          </a:endParaRPr>
        </a:p>
      </dsp:txBody>
      <dsp:txXfrm>
        <a:off x="2649243" y="1095638"/>
        <a:ext cx="1317252" cy="804511"/>
      </dsp:txXfrm>
    </dsp:sp>
    <dsp:sp modelId="{63B92585-47A5-4884-BDAC-D3F19DE20B2D}">
      <dsp:nvSpPr>
        <dsp:cNvPr id="0" name=""/>
        <dsp:cNvSpPr/>
      </dsp:nvSpPr>
      <dsp:spPr>
        <a:xfrm>
          <a:off x="2453300" y="856967"/>
          <a:ext cx="170913" cy="1709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9138"/>
              </a:lnTo>
              <a:lnTo>
                <a:pt x="170913" y="170913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8C8F23-4A3D-46B8-BCB4-CD84023127CB}">
      <dsp:nvSpPr>
        <dsp:cNvPr id="0" name=""/>
        <dsp:cNvSpPr/>
      </dsp:nvSpPr>
      <dsp:spPr>
        <a:xfrm>
          <a:off x="2624214" y="2138821"/>
          <a:ext cx="1367310" cy="854569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2F444E"/>
              </a:solidFill>
            </a:rPr>
            <a:t>Primary health Care centers </a:t>
          </a:r>
          <a:endParaRPr lang="en-US" sz="1500" b="1" kern="1200" dirty="0">
            <a:solidFill>
              <a:srgbClr val="2F444E"/>
            </a:solidFill>
          </a:endParaRPr>
        </a:p>
      </dsp:txBody>
      <dsp:txXfrm>
        <a:off x="2649243" y="2163850"/>
        <a:ext cx="1317252" cy="804511"/>
      </dsp:txXfrm>
    </dsp:sp>
    <dsp:sp modelId="{37F071B6-A80E-4901-B7C9-DAEE112446C6}">
      <dsp:nvSpPr>
        <dsp:cNvPr id="0" name=""/>
        <dsp:cNvSpPr/>
      </dsp:nvSpPr>
      <dsp:spPr>
        <a:xfrm>
          <a:off x="2453300" y="856967"/>
          <a:ext cx="170913" cy="27773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7350"/>
              </a:lnTo>
              <a:lnTo>
                <a:pt x="170913" y="277735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4CA95B-26BA-45C9-A651-E7903B086544}">
      <dsp:nvSpPr>
        <dsp:cNvPr id="0" name=""/>
        <dsp:cNvSpPr/>
      </dsp:nvSpPr>
      <dsp:spPr>
        <a:xfrm>
          <a:off x="2624214" y="3207032"/>
          <a:ext cx="1367310" cy="854569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2F444E"/>
              </a:solidFill>
            </a:rPr>
            <a:t>UNHCR</a:t>
          </a:r>
          <a:endParaRPr lang="en-US" sz="1500" b="1" kern="1200" dirty="0">
            <a:solidFill>
              <a:srgbClr val="2F444E"/>
            </a:solidFill>
          </a:endParaRPr>
        </a:p>
      </dsp:txBody>
      <dsp:txXfrm>
        <a:off x="2649243" y="3232061"/>
        <a:ext cx="1317252" cy="8045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CEFC34-2F82-42C4-B7B7-BFF60B8E37BC}">
      <dsp:nvSpPr>
        <dsp:cNvPr id="0" name=""/>
        <dsp:cNvSpPr/>
      </dsp:nvSpPr>
      <dsp:spPr>
        <a:xfrm>
          <a:off x="6365589" y="567582"/>
          <a:ext cx="1488146" cy="14882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D06BC3-04BA-45F4-9516-15DB24B26C58}">
      <dsp:nvSpPr>
        <dsp:cNvPr id="0" name=""/>
        <dsp:cNvSpPr/>
      </dsp:nvSpPr>
      <dsp:spPr>
        <a:xfrm>
          <a:off x="6415364" y="617198"/>
          <a:ext cx="1389234" cy="1388990"/>
        </a:xfrm>
        <a:prstGeom prst="ellipse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2F444E"/>
              </a:solidFill>
            </a:rPr>
            <a:t>Analyses were done in Dedoose</a:t>
          </a:r>
          <a:endParaRPr lang="en-US" sz="1300" kern="1200" dirty="0">
            <a:solidFill>
              <a:srgbClr val="2F444E"/>
            </a:solidFill>
          </a:endParaRPr>
        </a:p>
      </dsp:txBody>
      <dsp:txXfrm>
        <a:off x="6613827" y="815663"/>
        <a:ext cx="992310" cy="992061"/>
      </dsp:txXfrm>
    </dsp:sp>
    <dsp:sp modelId="{D79131C3-4907-44EF-8837-D32CEA3C2644}">
      <dsp:nvSpPr>
        <dsp:cNvPr id="0" name=""/>
        <dsp:cNvSpPr/>
      </dsp:nvSpPr>
      <dsp:spPr>
        <a:xfrm rot="2700000">
          <a:off x="4821274" y="567477"/>
          <a:ext cx="1488171" cy="1488171"/>
        </a:xfrm>
        <a:prstGeom prst="teardrop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6A0D12-E7C3-465D-B0FD-718585EA7F6C}">
      <dsp:nvSpPr>
        <dsp:cNvPr id="0" name=""/>
        <dsp:cNvSpPr/>
      </dsp:nvSpPr>
      <dsp:spPr>
        <a:xfrm>
          <a:off x="4877442" y="617198"/>
          <a:ext cx="1389234" cy="1388990"/>
        </a:xfrm>
        <a:prstGeom prst="ellipse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2F444E"/>
              </a:solidFill>
            </a:rPr>
            <a:t>Inter-rater reliability testing was done (K=80%)</a:t>
          </a:r>
          <a:endParaRPr lang="en-US" sz="1300" kern="1200" dirty="0">
            <a:solidFill>
              <a:srgbClr val="2F444E"/>
            </a:solidFill>
          </a:endParaRPr>
        </a:p>
      </dsp:txBody>
      <dsp:txXfrm>
        <a:off x="5075905" y="815663"/>
        <a:ext cx="992310" cy="992061"/>
      </dsp:txXfrm>
    </dsp:sp>
    <dsp:sp modelId="{86223BEC-4798-4D08-9162-CCEAEFFF9604}">
      <dsp:nvSpPr>
        <dsp:cNvPr id="0" name=""/>
        <dsp:cNvSpPr/>
      </dsp:nvSpPr>
      <dsp:spPr>
        <a:xfrm rot="2700000">
          <a:off x="3289733" y="567477"/>
          <a:ext cx="1488171" cy="1488171"/>
        </a:xfrm>
        <a:prstGeom prst="teardrop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ACA7FE-047A-43B6-BB9B-2C38D05210CD}">
      <dsp:nvSpPr>
        <dsp:cNvPr id="0" name=""/>
        <dsp:cNvSpPr/>
      </dsp:nvSpPr>
      <dsp:spPr>
        <a:xfrm>
          <a:off x="3339520" y="617198"/>
          <a:ext cx="1389234" cy="1388990"/>
        </a:xfrm>
        <a:prstGeom prst="ellipse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2F444E"/>
              </a:solidFill>
            </a:rPr>
            <a:t>Developed a coding framework</a:t>
          </a:r>
          <a:endParaRPr lang="en-US" sz="1300" kern="1200" dirty="0">
            <a:solidFill>
              <a:srgbClr val="2F444E"/>
            </a:solidFill>
          </a:endParaRPr>
        </a:p>
      </dsp:txBody>
      <dsp:txXfrm>
        <a:off x="3537983" y="815663"/>
        <a:ext cx="992310" cy="992061"/>
      </dsp:txXfrm>
    </dsp:sp>
    <dsp:sp modelId="{469106FF-D3E0-4FD1-B9EA-25069DF8503E}">
      <dsp:nvSpPr>
        <dsp:cNvPr id="0" name=""/>
        <dsp:cNvSpPr/>
      </dsp:nvSpPr>
      <dsp:spPr>
        <a:xfrm rot="2700000">
          <a:off x="1751811" y="567477"/>
          <a:ext cx="1488171" cy="1488171"/>
        </a:xfrm>
        <a:prstGeom prst="teardrop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F6FDD2-3F9A-4E69-A94B-30131D0519A8}">
      <dsp:nvSpPr>
        <dsp:cNvPr id="0" name=""/>
        <dsp:cNvSpPr/>
      </dsp:nvSpPr>
      <dsp:spPr>
        <a:xfrm>
          <a:off x="1801598" y="617198"/>
          <a:ext cx="1389234" cy="1388990"/>
        </a:xfrm>
        <a:prstGeom prst="ellipse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rgbClr val="2F444E"/>
              </a:solidFill>
              <a:latin typeface="+mn-lt"/>
            </a:rPr>
            <a:t>Two researchers read the transcripts and  open coded a sample of transcripts</a:t>
          </a:r>
          <a:endParaRPr lang="en-US" sz="1200" b="0" kern="1200" dirty="0">
            <a:solidFill>
              <a:srgbClr val="2F444E"/>
            </a:solidFill>
            <a:latin typeface="+mn-lt"/>
          </a:endParaRPr>
        </a:p>
      </dsp:txBody>
      <dsp:txXfrm>
        <a:off x="2000061" y="815663"/>
        <a:ext cx="992310" cy="9920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8023FA-50A5-425F-9130-33205B8013B8}">
      <dsp:nvSpPr>
        <dsp:cNvPr id="0" name=""/>
        <dsp:cNvSpPr/>
      </dsp:nvSpPr>
      <dsp:spPr>
        <a:xfrm>
          <a:off x="3854" y="786586"/>
          <a:ext cx="1814253" cy="700301"/>
        </a:xfrm>
        <a:prstGeom prst="chevron">
          <a:avLst>
            <a:gd name="adj" fmla="val 4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10961B-8715-4613-87C4-144FFD461592}">
      <dsp:nvSpPr>
        <dsp:cNvPr id="0" name=""/>
        <dsp:cNvSpPr/>
      </dsp:nvSpPr>
      <dsp:spPr>
        <a:xfrm>
          <a:off x="487655" y="961661"/>
          <a:ext cx="1532036" cy="7003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Defining mental health and its causes </a:t>
          </a:r>
          <a:endParaRPr lang="en-US" sz="1050" b="1" kern="1200" dirty="0"/>
        </a:p>
      </dsp:txBody>
      <dsp:txXfrm>
        <a:off x="508166" y="982172"/>
        <a:ext cx="1491014" cy="659279"/>
      </dsp:txXfrm>
    </dsp:sp>
    <dsp:sp modelId="{FFB7B689-799D-4076-BE0A-6F53400E94F4}">
      <dsp:nvSpPr>
        <dsp:cNvPr id="0" name=""/>
        <dsp:cNvSpPr/>
      </dsp:nvSpPr>
      <dsp:spPr>
        <a:xfrm>
          <a:off x="2076135" y="786586"/>
          <a:ext cx="1814253" cy="700301"/>
        </a:xfrm>
        <a:prstGeom prst="chevron">
          <a:avLst>
            <a:gd name="adj" fmla="val 4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134E9F-2EEE-4244-8EF0-58553FA1111C}">
      <dsp:nvSpPr>
        <dsp:cNvPr id="0" name=""/>
        <dsp:cNvSpPr/>
      </dsp:nvSpPr>
      <dsp:spPr>
        <a:xfrm>
          <a:off x="2559936" y="961661"/>
          <a:ext cx="1532036" cy="7003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Society’s perception of MH </a:t>
          </a:r>
          <a:endParaRPr lang="en-US" sz="1050" b="1" kern="1200" dirty="0"/>
        </a:p>
      </dsp:txBody>
      <dsp:txXfrm>
        <a:off x="2580447" y="982172"/>
        <a:ext cx="1491014" cy="659279"/>
      </dsp:txXfrm>
    </dsp:sp>
    <dsp:sp modelId="{4F0A4622-194D-48DD-86F3-C00F49F3B79E}">
      <dsp:nvSpPr>
        <dsp:cNvPr id="0" name=""/>
        <dsp:cNvSpPr/>
      </dsp:nvSpPr>
      <dsp:spPr>
        <a:xfrm>
          <a:off x="4148416" y="786586"/>
          <a:ext cx="1814253" cy="700301"/>
        </a:xfrm>
        <a:prstGeom prst="chevron">
          <a:avLst>
            <a:gd name="adj" fmla="val 4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FC38E6-FC9E-46E2-90C9-0ED290B65B95}">
      <dsp:nvSpPr>
        <dsp:cNvPr id="0" name=""/>
        <dsp:cNvSpPr/>
      </dsp:nvSpPr>
      <dsp:spPr>
        <a:xfrm>
          <a:off x="4632217" y="961661"/>
          <a:ext cx="1532036" cy="7003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Help seeking behaviors and factors shaping these routes </a:t>
          </a:r>
          <a:endParaRPr lang="en-US" sz="1050" b="1" kern="1200" dirty="0"/>
        </a:p>
      </dsp:txBody>
      <dsp:txXfrm>
        <a:off x="4652728" y="982172"/>
        <a:ext cx="1491014" cy="659279"/>
      </dsp:txXfrm>
    </dsp:sp>
    <dsp:sp modelId="{F952A55C-80AF-454C-925D-8A8D1E25896B}">
      <dsp:nvSpPr>
        <dsp:cNvPr id="0" name=""/>
        <dsp:cNvSpPr/>
      </dsp:nvSpPr>
      <dsp:spPr>
        <a:xfrm>
          <a:off x="6220697" y="786586"/>
          <a:ext cx="1814253" cy="700301"/>
        </a:xfrm>
        <a:prstGeom prst="chevron">
          <a:avLst>
            <a:gd name="adj" fmla="val 4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163377-3BEB-4849-98F9-7E3924D8B4DD}">
      <dsp:nvSpPr>
        <dsp:cNvPr id="0" name=""/>
        <dsp:cNvSpPr/>
      </dsp:nvSpPr>
      <dsp:spPr>
        <a:xfrm>
          <a:off x="6704498" y="961661"/>
          <a:ext cx="1532036" cy="7003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Perceptions of seeking treatment from the health system and its barriers</a:t>
          </a:r>
          <a:endParaRPr lang="en-US" sz="1050" b="1" kern="1200" dirty="0"/>
        </a:p>
      </dsp:txBody>
      <dsp:txXfrm>
        <a:off x="6725009" y="982172"/>
        <a:ext cx="1491014" cy="6592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A487EA-CCA1-41E0-8716-292F67DF1E9B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D5EF50-839E-468A-8900-777F7E984BB3}">
      <dsp:nvSpPr>
        <dsp:cNvPr id="0" name=""/>
        <dsp:cNvSpPr/>
      </dsp:nvSpPr>
      <dsp:spPr>
        <a:xfrm>
          <a:off x="564979" y="406400"/>
          <a:ext cx="5475833" cy="812800"/>
        </a:xfrm>
        <a:prstGeom prst="rect">
          <a:avLst/>
        </a:prstGeom>
        <a:solidFill>
          <a:srgbClr val="2F444E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516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Perceptions of mental health problems</a:t>
          </a:r>
        </a:p>
      </dsp:txBody>
      <dsp:txXfrm>
        <a:off x="564979" y="406400"/>
        <a:ext cx="5475833" cy="812800"/>
      </dsp:txXfrm>
    </dsp:sp>
    <dsp:sp modelId="{16AF7156-870B-40AD-8DB2-D35AAC72840E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gradFill rotWithShape="0">
          <a:gsLst>
            <a:gs pos="0">
              <a:schemeClr val="l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D4B7062-63E5-4D2E-84FF-5A1BA7B2F786}">
      <dsp:nvSpPr>
        <dsp:cNvPr id="0" name=""/>
        <dsp:cNvSpPr/>
      </dsp:nvSpPr>
      <dsp:spPr>
        <a:xfrm>
          <a:off x="860432" y="1625599"/>
          <a:ext cx="5180380" cy="812800"/>
        </a:xfrm>
        <a:prstGeom prst="rect">
          <a:avLst/>
        </a:prstGeom>
        <a:solidFill>
          <a:srgbClr val="2F444E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516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Causes of mental health issues including the gender differences</a:t>
          </a:r>
        </a:p>
      </dsp:txBody>
      <dsp:txXfrm>
        <a:off x="860432" y="1625599"/>
        <a:ext cx="5180380" cy="812800"/>
      </dsp:txXfrm>
    </dsp:sp>
    <dsp:sp modelId="{E2C3E6DD-FB72-40E4-B427-33B3A5E7EEC4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gradFill rotWithShape="0">
          <a:gsLst>
            <a:gs pos="0">
              <a:schemeClr val="l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A053C6F3-7572-42C8-A752-935D7FB3CBA8}">
      <dsp:nvSpPr>
        <dsp:cNvPr id="0" name=""/>
        <dsp:cNvSpPr/>
      </dsp:nvSpPr>
      <dsp:spPr>
        <a:xfrm>
          <a:off x="564979" y="2844800"/>
          <a:ext cx="5475833" cy="812800"/>
        </a:xfrm>
        <a:prstGeom prst="rect">
          <a:avLst/>
        </a:prstGeom>
        <a:solidFill>
          <a:srgbClr val="2F444E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516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Health seeking behaviours and practices to maintain wellbeing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564979" y="2844800"/>
        <a:ext cx="5475833" cy="812800"/>
      </dsp:txXfrm>
    </dsp:sp>
    <dsp:sp modelId="{467BA190-B959-4A97-8951-91E5FEB58E5B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gradFill rotWithShape="0">
          <a:gsLst>
            <a:gs pos="0">
              <a:schemeClr val="l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FE4FE3-E255-4F49-8F6E-9FBCEE2D1C1B}">
      <dsp:nvSpPr>
        <dsp:cNvPr id="0" name=""/>
        <dsp:cNvSpPr/>
      </dsp:nvSpPr>
      <dsp:spPr>
        <a:xfrm>
          <a:off x="2522053" y="0"/>
          <a:ext cx="3747839" cy="1131398"/>
        </a:xfrm>
        <a:prstGeom prst="rightArrow">
          <a:avLst>
            <a:gd name="adj1" fmla="val 75000"/>
            <a:gd name="adj2" fmla="val 50000"/>
          </a:avLst>
        </a:prstGeom>
        <a:noFill/>
        <a:ln w="12700" cap="flat" cmpd="sng" algn="ctr">
          <a:solidFill>
            <a:srgbClr val="2F444E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71450" lvl="1" indent="-171450" algn="justLow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2F444E"/>
              </a:solidFill>
            </a:rPr>
            <a:t>Creating job opportunities </a:t>
          </a:r>
          <a:endParaRPr lang="en-US" sz="1600" kern="1200" dirty="0">
            <a:solidFill>
              <a:srgbClr val="2F444E"/>
            </a:solidFill>
          </a:endParaRPr>
        </a:p>
        <a:p>
          <a:pPr marL="171450" lvl="1" indent="-171450" algn="justLow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2F444E"/>
              </a:solidFill>
            </a:rPr>
            <a:t>Increasing salaries </a:t>
          </a:r>
          <a:endParaRPr lang="en-US" sz="1600" kern="1200" dirty="0">
            <a:solidFill>
              <a:srgbClr val="2F444E"/>
            </a:solidFill>
          </a:endParaRPr>
        </a:p>
        <a:p>
          <a:pPr marL="171450" lvl="1" indent="-171450" algn="justLow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2F444E"/>
              </a:solidFill>
            </a:rPr>
            <a:t>Improving financial status </a:t>
          </a:r>
          <a:endParaRPr lang="en-US" sz="1600" kern="1200" dirty="0">
            <a:solidFill>
              <a:srgbClr val="2F444E"/>
            </a:solidFill>
          </a:endParaRPr>
        </a:p>
      </dsp:txBody>
      <dsp:txXfrm>
        <a:off x="2522053" y="141425"/>
        <a:ext cx="3323565" cy="848548"/>
      </dsp:txXfrm>
    </dsp:sp>
    <dsp:sp modelId="{2D2A901B-C296-46DA-95A9-FD5B2E0E27FC}">
      <dsp:nvSpPr>
        <dsp:cNvPr id="0" name=""/>
        <dsp:cNvSpPr/>
      </dsp:nvSpPr>
      <dsp:spPr>
        <a:xfrm>
          <a:off x="0" y="18306"/>
          <a:ext cx="2522034" cy="113139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Both Communities </a:t>
          </a:r>
          <a:endParaRPr lang="en-US" sz="2800" kern="1200" dirty="0"/>
        </a:p>
      </dsp:txBody>
      <dsp:txXfrm>
        <a:off x="55230" y="73536"/>
        <a:ext cx="2411574" cy="1020938"/>
      </dsp:txXfrm>
    </dsp:sp>
    <dsp:sp modelId="{A1AB9F97-6104-45CF-93D3-854A8C1E26FD}">
      <dsp:nvSpPr>
        <dsp:cNvPr id="0" name=""/>
        <dsp:cNvSpPr/>
      </dsp:nvSpPr>
      <dsp:spPr>
        <a:xfrm>
          <a:off x="2507964" y="1244537"/>
          <a:ext cx="3761947" cy="1131398"/>
        </a:xfrm>
        <a:prstGeom prst="rightArrow">
          <a:avLst>
            <a:gd name="adj1" fmla="val 75000"/>
            <a:gd name="adj2" fmla="val 50000"/>
          </a:avLst>
        </a:prstGeom>
        <a:noFill/>
        <a:ln w="12700" cap="flat" cmpd="sng" algn="ctr">
          <a:solidFill>
            <a:srgbClr val="2F444E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2F444E"/>
              </a:solidFill>
            </a:rPr>
            <a:t>Raising awareness to fight stigma </a:t>
          </a:r>
          <a:endParaRPr lang="en-US" sz="1600" kern="1200" dirty="0">
            <a:solidFill>
              <a:srgbClr val="2F444E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2F444E"/>
              </a:solidFill>
            </a:rPr>
            <a:t>Reducing the cost of MH treatment </a:t>
          </a:r>
          <a:endParaRPr lang="en-US" sz="1600" kern="1200" dirty="0">
            <a:solidFill>
              <a:srgbClr val="2F444E"/>
            </a:solidFill>
          </a:endParaRPr>
        </a:p>
      </dsp:txBody>
      <dsp:txXfrm>
        <a:off x="2507964" y="1385962"/>
        <a:ext cx="3337673" cy="848548"/>
      </dsp:txXfrm>
    </dsp:sp>
    <dsp:sp modelId="{47EFD7D2-0B56-43FB-8AFD-6CA56C12F3C3}">
      <dsp:nvSpPr>
        <dsp:cNvPr id="0" name=""/>
        <dsp:cNvSpPr/>
      </dsp:nvSpPr>
      <dsp:spPr>
        <a:xfrm>
          <a:off x="0" y="1244537"/>
          <a:ext cx="2507964" cy="113139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Lebanese </a:t>
          </a:r>
          <a:endParaRPr lang="en-US" sz="2800" kern="1200" dirty="0"/>
        </a:p>
      </dsp:txBody>
      <dsp:txXfrm>
        <a:off x="55230" y="1299767"/>
        <a:ext cx="2397504" cy="1020938"/>
      </dsp:txXfrm>
    </dsp:sp>
    <dsp:sp modelId="{62B50432-0D97-4CEF-9C58-4ED156C88F52}">
      <dsp:nvSpPr>
        <dsp:cNvPr id="0" name=""/>
        <dsp:cNvSpPr/>
      </dsp:nvSpPr>
      <dsp:spPr>
        <a:xfrm>
          <a:off x="2507964" y="2489075"/>
          <a:ext cx="3761947" cy="1131398"/>
        </a:xfrm>
        <a:prstGeom prst="rightArrow">
          <a:avLst>
            <a:gd name="adj1" fmla="val 75000"/>
            <a:gd name="adj2" fmla="val 50000"/>
          </a:avLst>
        </a:prstGeom>
        <a:noFill/>
        <a:ln w="12700" cap="flat" cmpd="sng" algn="ctr">
          <a:solidFill>
            <a:srgbClr val="2F444E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2F444E"/>
              </a:solidFill>
            </a:rPr>
            <a:t> Enacting educational strategies to fight discrimination and reduce social tension </a:t>
          </a:r>
          <a:endParaRPr lang="en-US" sz="1600" kern="1200" dirty="0">
            <a:solidFill>
              <a:srgbClr val="2F444E"/>
            </a:solidFill>
          </a:endParaRPr>
        </a:p>
      </dsp:txBody>
      <dsp:txXfrm>
        <a:off x="2507964" y="2630500"/>
        <a:ext cx="3337673" cy="848548"/>
      </dsp:txXfrm>
    </dsp:sp>
    <dsp:sp modelId="{804F4EEE-2535-4506-9917-24B1DC6C7338}">
      <dsp:nvSpPr>
        <dsp:cNvPr id="0" name=""/>
        <dsp:cNvSpPr/>
      </dsp:nvSpPr>
      <dsp:spPr>
        <a:xfrm>
          <a:off x="0" y="2489075"/>
          <a:ext cx="2507964" cy="113139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Syrians</a:t>
          </a:r>
          <a:endParaRPr lang="en-US" sz="2800" kern="1200" dirty="0"/>
        </a:p>
      </dsp:txBody>
      <dsp:txXfrm>
        <a:off x="55230" y="2544305"/>
        <a:ext cx="2397504" cy="10209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EB574-E077-466B-8869-EBB4CF4EBB42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13F7A8-2A0B-4732-A850-D13D892B5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675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.int/en/news-room/fact-sheets/detail/mental-disorders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364BF1-6F6E-451E-9B02-03A94A54C8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41028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3F7A8-2A0B-4732-A850-D13D892B5AD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7968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3F7A8-2A0B-4732-A850-D13D892B5AD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8279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3F7A8-2A0B-4732-A850-D13D892B5AD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7645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3F7A8-2A0B-4732-A850-D13D892B5AD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0882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3F7A8-2A0B-4732-A850-D13D892B5AD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4782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Men in Blue</a:t>
            </a:r>
            <a:br>
              <a:rPr lang="en-US" sz="1200" dirty="0" smtClean="0"/>
            </a:br>
            <a:r>
              <a:rPr lang="en-US" sz="1200" dirty="0" smtClean="0"/>
              <a:t>Women in Violet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3F7A8-2A0B-4732-A850-D13D892B5AD7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628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Family and friends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Coping mechanisms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Gender differences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3F7A8-2A0B-4732-A850-D13D892B5AD7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7484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3F7A8-2A0B-4732-A850-D13D892B5AD7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28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u="none" baseline="0" dirty="0" smtClean="0"/>
          </a:p>
          <a:p>
            <a:endParaRPr lang="en-US" b="0" i="1" u="none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3F7A8-2A0B-4732-A850-D13D892B5AD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750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1-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WHO, W. H. O. 2017a.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Mental Health Fact Sheet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[Online]. Available: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https://www.who.int/en/news-room/fact-sheets/detail/mental-disorders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[Accessed 10 July 2019</a:t>
            </a:r>
          </a:p>
          <a:p>
            <a:r>
              <a:rPr lang="en-US" b="0" i="0" u="none" baseline="0" dirty="0" smtClean="0"/>
              <a:t>2- Rehm, J., &amp; Shield, K. D. (2019). Global Burden of Disease and the Impact of Mental and Addictive Disorders. </a:t>
            </a:r>
            <a:r>
              <a:rPr lang="en-US" b="0" i="1" u="none" baseline="0" dirty="0" smtClean="0"/>
              <a:t>Curr Psychiatry Rep, 21</a:t>
            </a:r>
            <a:r>
              <a:rPr lang="en-US" b="0" i="0" u="none" baseline="0" dirty="0" smtClean="0"/>
              <a:t>(2), 10. doi:10.1007/s11920-019-0997-0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u="none" baseline="0" dirty="0" smtClean="0"/>
              <a:t>3-Kilbourne, A. M., Beck, K., Spaeth-Rublee, B., Ramanuj, P., O'Brien, R. W., Tomoyasu, N., &amp; Pincus, H. A. (2018). Measuring and improving the quality of mental health care: a global perspective. </a:t>
            </a:r>
            <a:r>
              <a:rPr lang="en-US" b="0" i="1" u="none" baseline="0" dirty="0" smtClean="0"/>
              <a:t>World Psychiatry, 17</a:t>
            </a:r>
            <a:r>
              <a:rPr lang="en-US" b="0" i="0" u="none" baseline="0" dirty="0" smtClean="0"/>
              <a:t>(1), 30-38. doi:10.1002/wps.20482</a:t>
            </a:r>
          </a:p>
          <a:p>
            <a:endParaRPr lang="en-US" b="0" i="0" u="none" baseline="0" dirty="0" smtClean="0"/>
          </a:p>
          <a:p>
            <a:endParaRPr lang="en-US" b="0" i="1" u="none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3F7A8-2A0B-4732-A850-D13D892B5AD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786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3F7A8-2A0B-4732-A850-D13D892B5AD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547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3F7A8-2A0B-4732-A850-D13D892B5AD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505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3F7A8-2A0B-4732-A850-D13D892B5AD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0329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3F7A8-2A0B-4732-A850-D13D892B5AD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602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3F7A8-2A0B-4732-A850-D13D892B5AD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4050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3F7A8-2A0B-4732-A850-D13D892B5AD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643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241C-BA5A-4E44-A67C-69F3D5961F02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28A0-624D-4154-BEB3-BABDD12D10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951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241C-BA5A-4E44-A67C-69F3D5961F02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28A0-624D-4154-BEB3-BABDD12D10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866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241C-BA5A-4E44-A67C-69F3D5961F02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28A0-624D-4154-BEB3-BABDD12D10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765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C2337-F284-774A-ADA8-32B53D2CABF2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9BDC-D66C-EB4B-BCC3-8E6CCF1D5D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613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C2337-F284-774A-ADA8-32B53D2CABF2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9BDC-D66C-EB4B-BCC3-8E6CCF1D5D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061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C2337-F284-774A-ADA8-32B53D2CABF2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9BDC-D66C-EB4B-BCC3-8E6CCF1D5D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406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C2337-F284-774A-ADA8-32B53D2CABF2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9BDC-D66C-EB4B-BCC3-8E6CCF1D5D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81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C2337-F284-774A-ADA8-32B53D2CABF2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9BDC-D66C-EB4B-BCC3-8E6CCF1D5D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9183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C2337-F284-774A-ADA8-32B53D2CABF2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9BDC-D66C-EB4B-BCC3-8E6CCF1D5D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5964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C2337-F284-774A-ADA8-32B53D2CABF2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9BDC-D66C-EB4B-BCC3-8E6CCF1D5D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8279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C2337-F284-774A-ADA8-32B53D2CABF2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9BDC-D66C-EB4B-BCC3-8E6CCF1D5D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6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22289"/>
            <a:ext cx="7886700" cy="468399"/>
          </a:xfrm>
        </p:spPr>
        <p:txBody>
          <a:bodyPr/>
          <a:lstStyle>
            <a:lvl1pPr>
              <a:defRPr>
                <a:solidFill>
                  <a:srgbClr val="2F444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2F444E"/>
                </a:solidFill>
              </a:defRPr>
            </a:lvl1pPr>
            <a:lvl2pPr>
              <a:defRPr>
                <a:solidFill>
                  <a:srgbClr val="51AEB5"/>
                </a:solidFill>
              </a:defRPr>
            </a:lvl2pPr>
            <a:lvl3pPr>
              <a:defRPr>
                <a:solidFill>
                  <a:srgbClr val="2F444E"/>
                </a:solidFill>
              </a:defRPr>
            </a:lvl3pPr>
            <a:lvl4pPr>
              <a:defRPr>
                <a:solidFill>
                  <a:srgbClr val="2F444E"/>
                </a:solidFill>
              </a:defRPr>
            </a:lvl4pPr>
            <a:lvl5pPr>
              <a:defRPr>
                <a:solidFill>
                  <a:srgbClr val="2F444E"/>
                </a:solidFill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241C-BA5A-4E44-A67C-69F3D5961F02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28A0-624D-4154-BEB3-BABDD12D108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0" y="-1"/>
            <a:ext cx="9144000" cy="1098464"/>
          </a:xfrm>
          <a:prstGeom prst="rect">
            <a:avLst/>
          </a:prstGeom>
          <a:solidFill>
            <a:srgbClr val="2F444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181617"/>
              </a:clrFrom>
              <a:clrTo>
                <a:srgbClr val="18161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143" y="65552"/>
            <a:ext cx="9144000" cy="932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9730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C2337-F284-774A-ADA8-32B53D2CABF2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9BDC-D66C-EB4B-BCC3-8E6CCF1D5D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1191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C2337-F284-774A-ADA8-32B53D2CABF2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9BDC-D66C-EB4B-BCC3-8E6CCF1D5D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0661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C2337-F284-774A-ADA8-32B53D2CABF2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09BDC-D66C-EB4B-BCC3-8E6CCF1D5D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969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241C-BA5A-4E44-A67C-69F3D5961F02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28A0-624D-4154-BEB3-BABDD12D10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36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241C-BA5A-4E44-A67C-69F3D5961F02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28A0-624D-4154-BEB3-BABDD12D10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89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241C-BA5A-4E44-A67C-69F3D5961F02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28A0-624D-4154-BEB3-BABDD12D10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126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241C-BA5A-4E44-A67C-69F3D5961F02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28A0-624D-4154-BEB3-BABDD12D10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01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241C-BA5A-4E44-A67C-69F3D5961F02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28A0-624D-4154-BEB3-BABDD12D10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776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241C-BA5A-4E44-A67C-69F3D5961F02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28A0-624D-4154-BEB3-BABDD12D10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6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8241C-BA5A-4E44-A67C-69F3D5961F02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028A0-624D-4154-BEB3-BABDD12D10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73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8241C-BA5A-4E44-A67C-69F3D5961F02}" type="datetimeFigureOut">
              <a:rPr lang="en-US" smtClean="0"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028A0-624D-4154-BEB3-BABDD12D10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0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C2337-F284-774A-ADA8-32B53D2CABF2}" type="datetimeFigureOut">
              <a:rPr lang="en-US" smtClean="0"/>
              <a:pPr/>
              <a:t>10/11/2019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09BDC-D66C-EB4B-BCC3-8E6CCF1D5D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3522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ypelogo.png"/>
          <p:cNvPicPr>
            <a:picLocks noChangeAspect="1"/>
          </p:cNvPicPr>
          <p:nvPr/>
        </p:nvPicPr>
        <p:blipFill>
          <a:blip r:embed="rId3">
            <a:alphaModFix amt="54000"/>
          </a:blip>
          <a:stretch>
            <a:fillRect/>
          </a:stretch>
        </p:blipFill>
        <p:spPr>
          <a:xfrm>
            <a:off x="4043835" y="1397019"/>
            <a:ext cx="5390091" cy="5031383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309317" y="1949467"/>
            <a:ext cx="6955452" cy="1295403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84873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A Community–Based System Dynamics Approach for Understanding Factors Affecting </a:t>
            </a:r>
            <a:r>
              <a:rPr lang="en-US" sz="2800" dirty="0" smtClean="0"/>
              <a:t>Mental Health </a:t>
            </a:r>
            <a:r>
              <a:rPr lang="en-US" sz="2800" dirty="0"/>
              <a:t>and Health Seeking Behaviors in Beirut and Beqaa Regions of Lebanon 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5800" y="4032724"/>
            <a:ext cx="7558494" cy="320040"/>
          </a:xfrm>
        </p:spPr>
        <p:txBody>
          <a:bodyPr>
            <a:noAutofit/>
          </a:bodyPr>
          <a:lstStyle/>
          <a:p>
            <a:pPr algn="l"/>
            <a:r>
              <a:rPr lang="pt-BR" sz="1800" dirty="0" smtClean="0"/>
              <a:t>Aya Noubani, Karin </a:t>
            </a:r>
            <a:r>
              <a:rPr lang="en-US" sz="1800" dirty="0" smtClean="0"/>
              <a:t>Diaconu, </a:t>
            </a:r>
            <a:r>
              <a:rPr lang="pt-BR" sz="1800" dirty="0" smtClean="0"/>
              <a:t>Lilian Ghandour, Maria El Koussa, </a:t>
            </a:r>
            <a:r>
              <a:rPr lang="pt-BR" sz="1800" dirty="0" smtClean="0"/>
              <a:t>Giulia </a:t>
            </a:r>
            <a:r>
              <a:rPr lang="pt-BR" sz="1800" dirty="0" smtClean="0"/>
              <a:t>Loffreda, Shadi Saleh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181617"/>
              </a:clrFrom>
              <a:clrTo>
                <a:srgbClr val="18161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143" y="65552"/>
            <a:ext cx="9144000" cy="932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5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306" y="1561056"/>
            <a:ext cx="7886700" cy="468399"/>
          </a:xfrm>
        </p:spPr>
        <p:txBody>
          <a:bodyPr>
            <a:noAutofit/>
          </a:bodyPr>
          <a:lstStyle/>
          <a:p>
            <a:r>
              <a:rPr lang="en-CA" sz="3200" b="1" dirty="0" smtClean="0">
                <a:latin typeface="+mn-lt"/>
              </a:rPr>
              <a:t>AIMS OF THE STUDY </a:t>
            </a:r>
            <a:br>
              <a:rPr lang="en-CA" sz="3200" b="1" dirty="0" smtClean="0"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0306" y="2173293"/>
            <a:ext cx="7705648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2F444E"/>
                </a:solidFill>
              </a:rPr>
              <a:t>Given the limited evidence on the underlying factors of mental health and the treatment gap </a:t>
            </a:r>
          </a:p>
          <a:p>
            <a:pPr lvl="1"/>
            <a:endParaRPr lang="en-US" sz="2000" dirty="0">
              <a:solidFill>
                <a:srgbClr val="2F444E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2F444E"/>
                </a:solidFill>
              </a:rPr>
              <a:t>Examine </a:t>
            </a:r>
            <a:r>
              <a:rPr lang="en-US" sz="2000" dirty="0">
                <a:solidFill>
                  <a:srgbClr val="2F444E"/>
                </a:solidFill>
              </a:rPr>
              <a:t>how Lebanese host and Syrian refugee communities perceive mental health and mental health </a:t>
            </a:r>
            <a:r>
              <a:rPr lang="en-US" sz="2000" dirty="0" smtClean="0">
                <a:solidFill>
                  <a:srgbClr val="2F444E"/>
                </a:solidFill>
              </a:rPr>
              <a:t>problems</a:t>
            </a:r>
          </a:p>
          <a:p>
            <a:pPr lvl="1"/>
            <a:endParaRPr lang="en-US" sz="2000" dirty="0">
              <a:solidFill>
                <a:srgbClr val="2F444E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2F444E"/>
                </a:solidFill>
              </a:rPr>
              <a:t>Understand </a:t>
            </a:r>
            <a:r>
              <a:rPr lang="en-US" sz="2000" dirty="0">
                <a:solidFill>
                  <a:srgbClr val="2F444E"/>
                </a:solidFill>
              </a:rPr>
              <a:t>the dynamics </a:t>
            </a:r>
            <a:r>
              <a:rPr lang="en-US" sz="2000" dirty="0" smtClean="0">
                <a:solidFill>
                  <a:srgbClr val="2F444E"/>
                </a:solidFill>
              </a:rPr>
              <a:t>of health seeking behaviours of both populations and </a:t>
            </a:r>
            <a:r>
              <a:rPr lang="en-US" sz="2000" dirty="0">
                <a:solidFill>
                  <a:srgbClr val="2F444E"/>
                </a:solidFill>
              </a:rPr>
              <a:t>the main issues faced by users in their health seeking and treatment </a:t>
            </a:r>
            <a:r>
              <a:rPr lang="en-US" sz="2000" dirty="0" smtClean="0">
                <a:solidFill>
                  <a:srgbClr val="2F444E"/>
                </a:solidFill>
              </a:rPr>
              <a:t>journey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en-US" sz="2000" dirty="0">
              <a:solidFill>
                <a:srgbClr val="2F444E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2F444E"/>
                </a:solidFill>
              </a:rPr>
              <a:t>Findings will inform </a:t>
            </a:r>
            <a:r>
              <a:rPr lang="en-US" sz="2000" dirty="0">
                <a:solidFill>
                  <a:srgbClr val="2F444E"/>
                </a:solidFill>
              </a:rPr>
              <a:t>Lebanon’s national </a:t>
            </a:r>
            <a:r>
              <a:rPr lang="en-US" sz="2000" dirty="0" smtClean="0">
                <a:solidFill>
                  <a:srgbClr val="2F444E"/>
                </a:solidFill>
              </a:rPr>
              <a:t>mental health </a:t>
            </a:r>
            <a:r>
              <a:rPr lang="en-US" sz="2000" dirty="0">
                <a:solidFill>
                  <a:srgbClr val="2F444E"/>
                </a:solidFill>
              </a:rPr>
              <a:t>strategy and its </a:t>
            </a:r>
            <a:r>
              <a:rPr lang="en-US" sz="2000" dirty="0" smtClean="0">
                <a:solidFill>
                  <a:srgbClr val="2F444E"/>
                </a:solidFill>
              </a:rPr>
              <a:t>aims</a:t>
            </a:r>
            <a:endParaRPr lang="en-US" sz="2000" dirty="0">
              <a:solidFill>
                <a:srgbClr val="2F444E"/>
              </a:solidFill>
            </a:endParaRP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2671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92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362366" y="1303582"/>
            <a:ext cx="7772400" cy="578577"/>
          </a:xfrm>
        </p:spPr>
        <p:txBody>
          <a:bodyPr>
            <a:normAutofit/>
          </a:bodyPr>
          <a:lstStyle/>
          <a:p>
            <a:r>
              <a:rPr lang="en-CA" sz="3200" b="1" dirty="0" smtClean="0">
                <a:latin typeface="+mn-lt"/>
                <a:cs typeface="Calibri" panose="020F0502020204030204" pitchFamily="34" charset="0"/>
              </a:rPr>
              <a:t>STUDY DESIGN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9332" y="1882159"/>
            <a:ext cx="795528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study consisted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of:</a:t>
            </a:r>
          </a:p>
          <a:p>
            <a:pPr lvl="1"/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1) </a:t>
            </a:r>
            <a:r>
              <a:rPr lang="en-US" sz="2200" dirty="0">
                <a:solidFill>
                  <a:srgbClr val="2F444E"/>
                </a:solidFill>
              </a:rPr>
              <a:t>S</a:t>
            </a:r>
            <a:r>
              <a:rPr lang="en-US" sz="2200" dirty="0" smtClean="0">
                <a:solidFill>
                  <a:srgbClr val="2F444E"/>
                </a:solidFill>
              </a:rPr>
              <a:t>emi-structured interviews</a:t>
            </a:r>
            <a:endParaRPr lang="en-US" sz="2200" dirty="0">
              <a:solidFill>
                <a:srgbClr val="2F444E"/>
              </a:solidFill>
            </a:endParaRPr>
          </a:p>
          <a:p>
            <a:pPr lvl="1"/>
            <a:r>
              <a:rPr lang="en-US" sz="2200" dirty="0" smtClean="0">
                <a:solidFill>
                  <a:srgbClr val="2F444E"/>
                </a:solidFill>
              </a:rPr>
              <a:t> 2) </a:t>
            </a:r>
            <a:r>
              <a:rPr lang="en-US" sz="2200" dirty="0">
                <a:solidFill>
                  <a:srgbClr val="2F444E"/>
                </a:solidFill>
              </a:rPr>
              <a:t>F</a:t>
            </a:r>
            <a:r>
              <a:rPr lang="en-US" sz="2200" dirty="0" smtClean="0">
                <a:solidFill>
                  <a:srgbClr val="2F444E"/>
                </a:solidFill>
              </a:rPr>
              <a:t>our </a:t>
            </a:r>
            <a:r>
              <a:rPr lang="en-US" sz="2200" dirty="0">
                <a:solidFill>
                  <a:srgbClr val="2F444E"/>
                </a:solidFill>
              </a:rPr>
              <a:t>Group Model Building (GMB)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workshops</a:t>
            </a:r>
          </a:p>
          <a:p>
            <a:pPr lvl="1"/>
            <a:endParaRPr lang="en-US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Qualitative comparative study design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Two different areas : Beirut vs Bekaa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Two different populations: Syrians &amp; Lebanese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Gender sensitive groups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200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Ethical approval was obtained from the Institutional Review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Boards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at the American University of Beirut (AUB) and Queen Margaret University (QMU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n-US" sz="2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58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4012" y="1322516"/>
            <a:ext cx="7772400" cy="578577"/>
          </a:xfrm>
        </p:spPr>
        <p:txBody>
          <a:bodyPr>
            <a:normAutofit fontScale="90000"/>
          </a:bodyPr>
          <a:lstStyle/>
          <a:p>
            <a:r>
              <a:rPr lang="en-CA" sz="3600" b="1" dirty="0" smtClean="0">
                <a:latin typeface="+mn-lt"/>
                <a:cs typeface="Calibri" panose="020F0502020204030204" pitchFamily="34" charset="0"/>
              </a:rPr>
              <a:t>STUDY LOCATION  </a:t>
            </a:r>
          </a:p>
        </p:txBody>
      </p:sp>
      <p:sp>
        <p:nvSpPr>
          <p:cNvPr id="6" name="Rectangle 5"/>
          <p:cNvSpPr/>
          <p:nvPr/>
        </p:nvSpPr>
        <p:spPr>
          <a:xfrm>
            <a:off x="310996" y="2300013"/>
            <a:ext cx="824747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The study was conducted in two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contrasting fragile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contexts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in Lebanon </a:t>
            </a:r>
          </a:p>
          <a:p>
            <a:endParaRPr lang="en-US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T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he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highly urbanized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Beirut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area </a:t>
            </a:r>
            <a:endParaRPr lang="en-US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 The 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</a:rPr>
              <a:t>rural areas of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</a:rPr>
              <a:t>Beqaa</a:t>
            </a:r>
          </a:p>
          <a:p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44340"/>
              </p:ext>
            </p:extLst>
          </p:nvPr>
        </p:nvGraphicFramePr>
        <p:xfrm>
          <a:off x="737008" y="4637926"/>
          <a:ext cx="7934476" cy="175260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967238">
                  <a:extLst>
                    <a:ext uri="{9D8B030D-6E8A-4147-A177-3AD203B41FA5}">
                      <a16:colId xmlns:a16="http://schemas.microsoft.com/office/drawing/2014/main" val="3693630658"/>
                    </a:ext>
                  </a:extLst>
                </a:gridCol>
                <a:gridCol w="3967238">
                  <a:extLst>
                    <a:ext uri="{9D8B030D-6E8A-4147-A177-3AD203B41FA5}">
                      <a16:colId xmlns:a16="http://schemas.microsoft.com/office/drawing/2014/main" val="32178244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Beirut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rgbClr val="2F44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Bekaa areas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rgbClr val="2F44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312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2F444E"/>
                          </a:solidFill>
                          <a:effectLst/>
                          <a:latin typeface="+mn-lt"/>
                        </a:rPr>
                        <a:t>Hosts 24% of Syrian Refugees</a:t>
                      </a:r>
                      <a:endParaRPr lang="en-US" sz="1100" b="0" dirty="0">
                        <a:solidFill>
                          <a:srgbClr val="2F444E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2F444E"/>
                          </a:solidFill>
                          <a:effectLst/>
                          <a:latin typeface="+mn-lt"/>
                        </a:rPr>
                        <a:t>Hosts 36% of Syrian Refugees</a:t>
                      </a:r>
                      <a:endParaRPr lang="en-US" sz="1100" dirty="0">
                        <a:solidFill>
                          <a:srgbClr val="2F444E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429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2F444E"/>
                          </a:solidFill>
                          <a:effectLst/>
                          <a:latin typeface="+mn-lt"/>
                        </a:rPr>
                        <a:t>Lowest poverty rates (16%)</a:t>
                      </a:r>
                      <a:endParaRPr lang="en-US" sz="1100" b="0" dirty="0">
                        <a:solidFill>
                          <a:srgbClr val="2F444E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2F444E"/>
                          </a:solidFill>
                          <a:effectLst/>
                          <a:latin typeface="+mn-lt"/>
                        </a:rPr>
                        <a:t>Highest poverty rates (38%)</a:t>
                      </a:r>
                      <a:endParaRPr lang="en-US" sz="1100" dirty="0">
                        <a:solidFill>
                          <a:srgbClr val="2F444E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735293"/>
                  </a:ext>
                </a:extLst>
              </a:tr>
              <a:tr h="51942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rgbClr val="2F444E"/>
                          </a:solidFill>
                          <a:effectLst/>
                          <a:latin typeface="+mn-lt"/>
                        </a:rPr>
                        <a:t>Has</a:t>
                      </a:r>
                      <a:r>
                        <a:rPr lang="en-US" sz="1800" b="0" baseline="0" dirty="0" smtClean="0">
                          <a:solidFill>
                            <a:srgbClr val="2F444E"/>
                          </a:solidFill>
                          <a:effectLst/>
                          <a:latin typeface="+mn-lt"/>
                        </a:rPr>
                        <a:t> most of the health institutions </a:t>
                      </a:r>
                      <a:endParaRPr lang="en-US" sz="1800" b="0" dirty="0">
                        <a:solidFill>
                          <a:srgbClr val="2F444E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2F444E"/>
                          </a:solidFill>
                          <a:effectLst/>
                          <a:latin typeface="+mn-lt"/>
                        </a:rPr>
                        <a:t>In need of major health institutional support </a:t>
                      </a:r>
                      <a:endParaRPr lang="en-US" sz="1100" dirty="0">
                        <a:solidFill>
                          <a:srgbClr val="2F444E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5134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8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8816315"/>
              </p:ext>
            </p:extLst>
          </p:nvPr>
        </p:nvGraphicFramePr>
        <p:xfrm>
          <a:off x="-746589" y="1928811"/>
          <a:ext cx="6096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/>
          <p:cNvSpPr/>
          <p:nvPr/>
        </p:nvSpPr>
        <p:spPr>
          <a:xfrm>
            <a:off x="841617" y="1382187"/>
            <a:ext cx="32064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200" b="1" dirty="0" smtClean="0">
                <a:solidFill>
                  <a:srgbClr val="2F444E"/>
                </a:solidFill>
              </a:rPr>
              <a:t>TARGET POPULATION</a:t>
            </a:r>
            <a:endParaRPr lang="en-CA" sz="2200" b="1" dirty="0">
              <a:solidFill>
                <a:srgbClr val="2F444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09220" y="1382187"/>
            <a:ext cx="46071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000" b="1" dirty="0" smtClean="0">
                <a:solidFill>
                  <a:srgbClr val="2F444E"/>
                </a:solidFill>
              </a:rPr>
              <a:t>SAMPLING STRATEGY AND RECRUITMENT</a:t>
            </a:r>
            <a:endParaRPr lang="en-CA" sz="2000" b="1" dirty="0">
              <a:solidFill>
                <a:srgbClr val="2F444E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42681248"/>
              </p:ext>
            </p:extLst>
          </p:nvPr>
        </p:nvGraphicFramePr>
        <p:xfrm>
          <a:off x="4547810" y="2064569"/>
          <a:ext cx="4137489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23066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/>
      <p:bldP spid="4" grpId="0"/>
      <p:bldGraphic spid="5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9418" y="1219558"/>
            <a:ext cx="7352146" cy="720752"/>
          </a:xfrm>
        </p:spPr>
        <p:txBody>
          <a:bodyPr>
            <a:normAutofit/>
          </a:bodyPr>
          <a:lstStyle/>
          <a:p>
            <a:r>
              <a:rPr lang="en-CA" sz="2400" b="1" dirty="0" smtClean="0"/>
              <a:t>Data Collection and Analysis: Semi Structured Interviews </a:t>
            </a:r>
            <a:endParaRPr lang="en-CA" sz="2400" b="1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837265349"/>
              </p:ext>
            </p:extLst>
          </p:nvPr>
        </p:nvGraphicFramePr>
        <p:xfrm>
          <a:off x="-217993" y="4008581"/>
          <a:ext cx="9297338" cy="2623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08000" y="3971636"/>
            <a:ext cx="4174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2F444E"/>
                </a:solidFill>
              </a:rPr>
              <a:t>Thematic Analysis was conducted</a:t>
            </a:r>
            <a:endParaRPr lang="en-US" b="1" dirty="0">
              <a:solidFill>
                <a:srgbClr val="2F444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417" y="1940310"/>
            <a:ext cx="67694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F444E"/>
                </a:solidFill>
              </a:rPr>
              <a:t>Interviews were semi-structured and included questions on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472494314"/>
              </p:ext>
            </p:extLst>
          </p:nvPr>
        </p:nvGraphicFramePr>
        <p:xfrm>
          <a:off x="422432" y="1892418"/>
          <a:ext cx="8240390" cy="2448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04846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7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0582" y="1304762"/>
            <a:ext cx="7886700" cy="720752"/>
          </a:xfrm>
        </p:spPr>
        <p:txBody>
          <a:bodyPr>
            <a:normAutofit/>
          </a:bodyPr>
          <a:lstStyle/>
          <a:p>
            <a:r>
              <a:rPr lang="en-CA" sz="2400" b="1" dirty="0" smtClean="0">
                <a:latin typeface="+mn-lt"/>
              </a:rPr>
              <a:t>DATA COLLECTION AND ANALYSIS: </a:t>
            </a:r>
            <a:r>
              <a:rPr lang="en-US" sz="2400" b="1" dirty="0" smtClean="0">
                <a:latin typeface="+mn-lt"/>
              </a:rPr>
              <a:t>GROUP MODEL BUILDING</a:t>
            </a:r>
            <a:endParaRPr lang="en-CA" sz="2400" b="1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46293" y="1745425"/>
            <a:ext cx="2816605" cy="375547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054" y="2214858"/>
            <a:ext cx="3906982" cy="281660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487055" y="5410152"/>
            <a:ext cx="2207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2F444E"/>
                </a:solidFill>
              </a:rPr>
              <a:t>1. Rich Pictures </a:t>
            </a:r>
            <a:endParaRPr lang="en-US" b="1" i="1" dirty="0">
              <a:solidFill>
                <a:srgbClr val="2F444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03637" y="5410152"/>
            <a:ext cx="2401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2F444E"/>
                </a:solidFill>
              </a:rPr>
              <a:t>2. Graphs and Trends </a:t>
            </a:r>
            <a:endParaRPr lang="en-US" b="1" i="1" dirty="0">
              <a:solidFill>
                <a:srgbClr val="2F44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0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700668" y="2170667"/>
            <a:ext cx="435096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Connections between the variables as described by participants in their initial concept models were translated into an electronic model using the bespoke software “VenSim” 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models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developed across the different workshops and groups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were compared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Information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from these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models were further consolidated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into one overarching causal loop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diagram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7898" y="1180073"/>
            <a:ext cx="7886700" cy="720752"/>
          </a:xfrm>
        </p:spPr>
        <p:txBody>
          <a:bodyPr>
            <a:normAutofit/>
          </a:bodyPr>
          <a:lstStyle/>
          <a:p>
            <a:r>
              <a:rPr lang="en-CA" sz="2400" b="1" dirty="0" smtClean="0">
                <a:latin typeface="+mn-lt"/>
              </a:rPr>
              <a:t>DATA COLLECTION AND ANALYSIS: </a:t>
            </a:r>
            <a:r>
              <a:rPr lang="en-US" sz="2400" b="1" dirty="0" smtClean="0">
                <a:latin typeface="+mn-lt"/>
              </a:rPr>
              <a:t>GROUP MODEL BUILDING</a:t>
            </a:r>
            <a:endParaRPr lang="en-CA" sz="2400" b="1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60642" y="1551770"/>
            <a:ext cx="2863150" cy="408247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99127" y="5303660"/>
            <a:ext cx="2170545" cy="369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2F444E"/>
                </a:solidFill>
              </a:rPr>
              <a:t>3. Concept Model </a:t>
            </a:r>
            <a:endParaRPr lang="en-US" b="1" i="1" dirty="0">
              <a:solidFill>
                <a:srgbClr val="2F44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50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RESULTS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6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855" y="1439990"/>
            <a:ext cx="8175108" cy="745716"/>
          </a:xfrm>
        </p:spPr>
        <p:txBody>
          <a:bodyPr>
            <a:noAutofit/>
          </a:bodyPr>
          <a:lstStyle/>
          <a:p>
            <a:r>
              <a:rPr lang="en-US" sz="2800" b="1" dirty="0"/>
              <a:t>Three </a:t>
            </a:r>
            <a:r>
              <a:rPr lang="en-US" sz="2800" b="1" dirty="0" smtClean="0"/>
              <a:t>thematic areas emerged </a:t>
            </a:r>
            <a:r>
              <a:rPr lang="en-US" sz="2800" b="1" dirty="0"/>
              <a:t>from the data collected 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12823389"/>
              </p:ext>
            </p:extLst>
          </p:nvPr>
        </p:nvGraphicFramePr>
        <p:xfrm>
          <a:off x="1616102" y="240355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88047" y="2982327"/>
            <a:ext cx="421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96271" y="4250887"/>
            <a:ext cx="493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88047" y="5488893"/>
            <a:ext cx="421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76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584" y="1431146"/>
            <a:ext cx="7886700" cy="468399"/>
          </a:xfrm>
        </p:spPr>
        <p:txBody>
          <a:bodyPr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3200" b="1" dirty="0">
                <a:solidFill>
                  <a:srgbClr val="202F38"/>
                </a:solidFill>
                <a:latin typeface="Calibri (Body)"/>
                <a:cs typeface="Calibri (Body)"/>
              </a:rPr>
              <a:t>RESEARCH TEAM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584" y="2253497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/>
              <a:t>Aya Noubani</a:t>
            </a:r>
            <a:r>
              <a:rPr lang="en-US" sz="2400" baseline="30000" dirty="0">
                <a:solidFill>
                  <a:srgbClr val="202F4A"/>
                </a:solidFill>
              </a:rPr>
              <a:t> 1</a:t>
            </a:r>
            <a:r>
              <a:rPr lang="pt-BR" sz="2400" dirty="0"/>
              <a:t>, Karin </a:t>
            </a:r>
            <a:r>
              <a:rPr lang="en-US" sz="2400" dirty="0"/>
              <a:t>Diaconu</a:t>
            </a:r>
            <a:r>
              <a:rPr lang="en-US" sz="2400" baseline="30000" dirty="0">
                <a:solidFill>
                  <a:srgbClr val="202F4A"/>
                </a:solidFill>
              </a:rPr>
              <a:t> 2</a:t>
            </a:r>
            <a:r>
              <a:rPr lang="en-US" sz="2400" dirty="0"/>
              <a:t>, </a:t>
            </a:r>
            <a:r>
              <a:rPr lang="pt-BR" sz="2400" dirty="0"/>
              <a:t>Lilian Ghandour</a:t>
            </a:r>
            <a:r>
              <a:rPr lang="en-US" sz="2400" baseline="30000" dirty="0">
                <a:solidFill>
                  <a:srgbClr val="202F4A"/>
                </a:solidFill>
              </a:rPr>
              <a:t> 3</a:t>
            </a:r>
            <a:r>
              <a:rPr lang="pt-BR" sz="2400" dirty="0"/>
              <a:t>, Maria El Koussa</a:t>
            </a:r>
            <a:r>
              <a:rPr lang="en-US" sz="2400" baseline="30000" dirty="0">
                <a:solidFill>
                  <a:srgbClr val="202F4A"/>
                </a:solidFill>
              </a:rPr>
              <a:t> 1</a:t>
            </a:r>
            <a:r>
              <a:rPr lang="pt-BR" sz="2400" dirty="0"/>
              <a:t>, </a:t>
            </a:r>
            <a:r>
              <a:rPr lang="pt-BR" sz="2400" dirty="0" smtClean="0"/>
              <a:t>Giulia </a:t>
            </a:r>
            <a:r>
              <a:rPr lang="pt-BR" sz="2400" dirty="0"/>
              <a:t>Loffreda</a:t>
            </a:r>
            <a:r>
              <a:rPr lang="en-US" sz="2400" baseline="30000" dirty="0">
                <a:solidFill>
                  <a:srgbClr val="202F4A"/>
                </a:solidFill>
              </a:rPr>
              <a:t> 2</a:t>
            </a:r>
            <a:r>
              <a:rPr lang="pt-BR" sz="2400" dirty="0"/>
              <a:t>, Shadi Saleh</a:t>
            </a:r>
            <a:r>
              <a:rPr lang="en-US" sz="2400" baseline="30000" dirty="0">
                <a:solidFill>
                  <a:srgbClr val="202F4A"/>
                </a:solidFill>
              </a:rPr>
              <a:t> 1</a:t>
            </a:r>
            <a:endParaRPr lang="pt-BR" sz="2400" dirty="0"/>
          </a:p>
          <a:p>
            <a:pPr lvl="0">
              <a:spcBef>
                <a:spcPct val="20000"/>
              </a:spcBef>
              <a:defRPr/>
            </a:pPr>
            <a:endParaRPr lang="en-US" sz="1400" dirty="0">
              <a:solidFill>
                <a:srgbClr val="202F38"/>
              </a:solidFill>
              <a:latin typeface="Calibri (Body)"/>
              <a:cs typeface="Calibri (Body)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baseline="30000" dirty="0"/>
              <a:t>1</a:t>
            </a:r>
            <a:r>
              <a:rPr lang="en-US" sz="1600" dirty="0">
                <a:cs typeface="Calibri (Body)"/>
              </a:rPr>
              <a:t> Global Health Institute, American University of Beirut, P.O. BOX 11-0.236 Riad El Solh, 11072020 Beirut, Lebanon</a:t>
            </a: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baseline="30000" dirty="0"/>
              <a:t>2</a:t>
            </a:r>
            <a:r>
              <a:rPr lang="en-US" sz="1600" dirty="0">
                <a:cs typeface="Calibri (Body)"/>
              </a:rPr>
              <a:t> Institute for Global Health and Development, Queen Margaret University, Edinburgh, Scotland, EH21 6UU</a:t>
            </a: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baseline="30000" dirty="0"/>
              <a:t>3</a:t>
            </a:r>
            <a:r>
              <a:rPr lang="en-US" sz="1600" dirty="0">
                <a:cs typeface="Calibri (Body)"/>
              </a:rPr>
              <a:t> Department of Epidemiology and Population Health, Faculty of Health Sciences, American University of Beirut, P.O. BOX 11-0.236 Riad El Solh, 11072020 Beirut, Lebanon</a:t>
            </a:r>
          </a:p>
        </p:txBody>
      </p:sp>
    </p:spTree>
    <p:extLst>
      <p:ext uri="{BB962C8B-B14F-4D97-AF65-F5344CB8AC3E}">
        <p14:creationId xmlns:p14="http://schemas.microsoft.com/office/powerpoint/2010/main" val="33306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74" y="1537794"/>
            <a:ext cx="7886700" cy="468399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+mn-lt"/>
              </a:rPr>
              <a:t>Perceptions of Mental Health Problems </a:t>
            </a:r>
            <a:br>
              <a:rPr lang="en-US" sz="3200" b="1" dirty="0">
                <a:latin typeface="+mn-lt"/>
              </a:rPr>
            </a:br>
            <a:endParaRPr lang="en-US" sz="3200" b="1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195" y="1905010"/>
            <a:ext cx="80324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b="1" dirty="0" smtClean="0">
                <a:solidFill>
                  <a:srgbClr val="2F444E"/>
                </a:solidFill>
              </a:rPr>
              <a:t>Mental health problems are highly stigmatized, but inconsistencies are evident </a:t>
            </a:r>
          </a:p>
          <a:p>
            <a:pPr marL="285750" indent="-285750" fontAlgn="ctr">
              <a:buFont typeface="Wingdings" panose="05000000000000000000" pitchFamily="2" charset="2"/>
              <a:buChar char="§"/>
            </a:pPr>
            <a:endParaRPr lang="en-US" dirty="0">
              <a:solidFill>
                <a:srgbClr val="2F444E"/>
              </a:solidFill>
            </a:endParaRPr>
          </a:p>
          <a:p>
            <a:pPr marL="285750" indent="-285750" fontAlgn="ctr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2F444E"/>
                </a:solidFill>
              </a:rPr>
              <a:t>Individuals </a:t>
            </a:r>
            <a:r>
              <a:rPr lang="en-US" dirty="0">
                <a:solidFill>
                  <a:srgbClr val="2F444E"/>
                </a:solidFill>
              </a:rPr>
              <a:t>with mental health issues are severely stigmatized: </a:t>
            </a:r>
            <a:r>
              <a:rPr lang="en-US" i="1" dirty="0">
                <a:solidFill>
                  <a:srgbClr val="2F444E"/>
                </a:solidFill>
              </a:rPr>
              <a:t>those affected are labeled ‘crazy’ and avoided because they cannot be taken seriously.</a:t>
            </a:r>
          </a:p>
        </p:txBody>
      </p:sp>
      <p:sp>
        <p:nvSpPr>
          <p:cNvPr id="6" name="Rectangle 5"/>
          <p:cNvSpPr/>
          <p:nvPr/>
        </p:nvSpPr>
        <p:spPr>
          <a:xfrm>
            <a:off x="561760" y="4031019"/>
            <a:ext cx="8032465" cy="2178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2F444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Most </a:t>
            </a:r>
            <a:r>
              <a:rPr lang="en-US" dirty="0">
                <a:solidFill>
                  <a:srgbClr val="2F444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the participants mentioned that </a:t>
            </a:r>
            <a:r>
              <a:rPr lang="en-US" dirty="0" smtClean="0">
                <a:solidFill>
                  <a:srgbClr val="2F444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they </a:t>
            </a:r>
            <a:r>
              <a:rPr lang="en-US" dirty="0">
                <a:solidFill>
                  <a:srgbClr val="2F444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 against social stigma and discriminatory </a:t>
            </a:r>
            <a:r>
              <a:rPr lang="en-US" dirty="0" smtClean="0">
                <a:solidFill>
                  <a:srgbClr val="2F444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behavior</a:t>
            </a:r>
          </a:p>
          <a:p>
            <a:pPr algn="ctr" font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51AE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</a:t>
            </a:r>
            <a:r>
              <a:rPr lang="en-US" dirty="0">
                <a:solidFill>
                  <a:srgbClr val="51AEB5"/>
                </a:solidFill>
              </a:rPr>
              <a:t>It should be normal and without pressure. Society should reduce the person’s burden.” A Syrian women living in Beqaa</a:t>
            </a:r>
            <a:endParaRPr lang="en-US" dirty="0" smtClean="0">
              <a:solidFill>
                <a:srgbClr val="51AEB5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font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F444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</a:t>
            </a:r>
            <a:r>
              <a:rPr lang="en-US" dirty="0" smtClean="0">
                <a:solidFill>
                  <a:srgbClr val="2F444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any discussed </a:t>
            </a:r>
            <a:r>
              <a:rPr lang="en-US" dirty="0">
                <a:solidFill>
                  <a:srgbClr val="2F444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importance of seeking help from a therapist and normalized </a:t>
            </a:r>
            <a:r>
              <a:rPr lang="en-US" dirty="0" smtClean="0">
                <a:solidFill>
                  <a:srgbClr val="2F444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practice. </a:t>
            </a:r>
            <a:endParaRPr lang="en-US" dirty="0">
              <a:solidFill>
                <a:srgbClr val="2F444E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73215" y="3268280"/>
            <a:ext cx="6759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51AEB5"/>
                </a:solidFill>
              </a:rPr>
              <a:t>“They </a:t>
            </a:r>
            <a:r>
              <a:rPr lang="en-US" i="1" dirty="0">
                <a:solidFill>
                  <a:srgbClr val="51AEB5"/>
                </a:solidFill>
              </a:rPr>
              <a:t>don’t view them positively. They would consider them crazy and as if they are less than human” A Syrian woman residing in Beirut </a:t>
            </a:r>
            <a:endParaRPr lang="en-US" dirty="0">
              <a:solidFill>
                <a:srgbClr val="51AEB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41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7" y="2248992"/>
            <a:ext cx="7886700" cy="468399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+mn-lt"/>
              </a:rPr>
              <a:t>When discussing the onset of mental health issues,  participants identified diverse drivers and risk factors</a:t>
            </a:r>
            <a:r>
              <a:rPr lang="en-US" sz="2200" dirty="0">
                <a:latin typeface="+mn-lt"/>
              </a:rPr>
              <a:t/>
            </a:r>
            <a:br>
              <a:rPr lang="en-US" sz="2200" dirty="0">
                <a:latin typeface="+mn-lt"/>
              </a:rPr>
            </a:br>
            <a:endParaRPr lang="en-US" sz="2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993" y="2977559"/>
            <a:ext cx="8054940" cy="2949170"/>
          </a:xfrm>
        </p:spPr>
        <p:txBody>
          <a:bodyPr>
            <a:normAutofit fontScale="85000" lnSpcReduction="10000"/>
          </a:bodyPr>
          <a:lstStyle/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solidFill>
                  <a:srgbClr val="2F444E"/>
                </a:solidFill>
              </a:rPr>
              <a:t>Long </a:t>
            </a:r>
            <a:r>
              <a:rPr lang="en-US" sz="2200" dirty="0">
                <a:solidFill>
                  <a:srgbClr val="2F444E"/>
                </a:solidFill>
              </a:rPr>
              <a:t>term effects of exposure to war and </a:t>
            </a:r>
            <a:r>
              <a:rPr lang="en-US" sz="2200" dirty="0" smtClean="0">
                <a:solidFill>
                  <a:srgbClr val="2F444E"/>
                </a:solidFill>
              </a:rPr>
              <a:t>violence </a:t>
            </a:r>
            <a:r>
              <a:rPr lang="en-US" sz="2200" dirty="0" smtClean="0">
                <a:solidFill>
                  <a:schemeClr val="accent1"/>
                </a:solidFill>
              </a:rPr>
              <a:t>(Blue Zone)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solidFill>
                  <a:srgbClr val="2F444E"/>
                </a:solidFill>
              </a:rPr>
              <a:t>Integration </a:t>
            </a:r>
            <a:r>
              <a:rPr lang="en-US" sz="2200" dirty="0">
                <a:solidFill>
                  <a:srgbClr val="2F444E"/>
                </a:solidFill>
              </a:rPr>
              <a:t>challenges resulting from the political and social effects of war </a:t>
            </a:r>
            <a:r>
              <a:rPr lang="en-US" sz="2200" dirty="0" smtClean="0">
                <a:solidFill>
                  <a:srgbClr val="2F444E"/>
                </a:solidFill>
              </a:rPr>
              <a:t> 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(orange Zone)</a:t>
            </a:r>
            <a:endParaRPr lang="en-US" sz="2200" dirty="0">
              <a:solidFill>
                <a:schemeClr val="accent2">
                  <a:lumMod val="75000"/>
                </a:schemeClr>
              </a:solidFill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solidFill>
                  <a:srgbClr val="2F444E"/>
                </a:solidFill>
              </a:rPr>
              <a:t>Socioeconomic </a:t>
            </a:r>
            <a:r>
              <a:rPr lang="en-US" sz="2200" dirty="0">
                <a:solidFill>
                  <a:srgbClr val="2F444E"/>
                </a:solidFill>
              </a:rPr>
              <a:t>constraints 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</a:rPr>
              <a:t>(Green Zone)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solidFill>
                  <a:srgbClr val="2F444E"/>
                </a:solidFill>
              </a:rPr>
              <a:t>Gendered expectations driving onset of mental health </a:t>
            </a:r>
            <a:r>
              <a:rPr lang="en-US" sz="2000" dirty="0" smtClean="0">
                <a:solidFill>
                  <a:srgbClr val="2F444E"/>
                </a:solidFill>
              </a:rPr>
              <a:t>issues </a:t>
            </a:r>
            <a:r>
              <a:rPr lang="en-US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(yellow zone)</a:t>
            </a:r>
            <a:r>
              <a:rPr lang="en-US" sz="2000" dirty="0">
                <a:solidFill>
                  <a:srgbClr val="2F444E"/>
                </a:solidFill>
              </a:rPr>
              <a:t/>
            </a:r>
            <a:br>
              <a:rPr lang="en-US" sz="2000" dirty="0">
                <a:solidFill>
                  <a:srgbClr val="2F444E"/>
                </a:solidFill>
              </a:rPr>
            </a:br>
            <a:endParaRPr lang="en-US" sz="2200" dirty="0">
              <a:solidFill>
                <a:srgbClr val="2F444E"/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2557" y="1271209"/>
            <a:ext cx="7890318" cy="5542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2F444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+mn-lt"/>
              </a:rPr>
              <a:t>Causes of Mental Health Issues</a:t>
            </a:r>
          </a:p>
        </p:txBody>
      </p:sp>
    </p:spTree>
    <p:extLst>
      <p:ext uri="{BB962C8B-B14F-4D97-AF65-F5344CB8AC3E}">
        <p14:creationId xmlns:p14="http://schemas.microsoft.com/office/powerpoint/2010/main" val="290645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r="17398" b="31890"/>
          <a:stretch/>
        </p:blipFill>
        <p:spPr>
          <a:xfrm>
            <a:off x="195082" y="1534555"/>
            <a:ext cx="8681013" cy="5127977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985751B-75E1-984F-A596-A08E1FFC0371}"/>
              </a:ext>
            </a:extLst>
          </p:cNvPr>
          <p:cNvSpPr/>
          <p:nvPr/>
        </p:nvSpPr>
        <p:spPr>
          <a:xfrm rot="18951208">
            <a:off x="1024728" y="2130962"/>
            <a:ext cx="3142180" cy="1451295"/>
          </a:xfrm>
          <a:prstGeom prst="ellipse">
            <a:avLst/>
          </a:prstGeom>
          <a:solidFill>
            <a:schemeClr val="accent2">
              <a:alpha val="41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0E40353-0BEF-404C-894F-1B361874F999}"/>
              </a:ext>
            </a:extLst>
          </p:cNvPr>
          <p:cNvSpPr/>
          <p:nvPr/>
        </p:nvSpPr>
        <p:spPr>
          <a:xfrm rot="11905557">
            <a:off x="526327" y="4068275"/>
            <a:ext cx="3371008" cy="2642730"/>
          </a:xfrm>
          <a:prstGeom prst="ellipse">
            <a:avLst/>
          </a:prstGeom>
          <a:solidFill>
            <a:schemeClr val="accent6">
              <a:alpha val="41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546AEE6-0DFE-7E44-8E0B-B2F3666E8183}"/>
              </a:ext>
            </a:extLst>
          </p:cNvPr>
          <p:cNvSpPr/>
          <p:nvPr/>
        </p:nvSpPr>
        <p:spPr>
          <a:xfrm rot="18724056">
            <a:off x="4575526" y="1305535"/>
            <a:ext cx="2784820" cy="3768898"/>
          </a:xfrm>
          <a:prstGeom prst="ellipse">
            <a:avLst/>
          </a:prstGeom>
          <a:solidFill>
            <a:schemeClr val="accent1">
              <a:alpha val="4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09472" y="1241655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/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b="1" dirty="0">
                <a:solidFill>
                  <a:srgbClr val="FF0000"/>
                </a:solidFill>
              </a:rPr>
              <a:t>Causal Loop Diagram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1126868"/>
            <a:ext cx="7890318" cy="5542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2F444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latin typeface="+mn-lt"/>
              </a:rPr>
              <a:t>Causes of Mental Health Issues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0E40353-0BEF-404C-894F-1B361874F999}"/>
              </a:ext>
            </a:extLst>
          </p:cNvPr>
          <p:cNvSpPr/>
          <p:nvPr/>
        </p:nvSpPr>
        <p:spPr>
          <a:xfrm rot="13434214">
            <a:off x="3196003" y="4307172"/>
            <a:ext cx="3272284" cy="2164023"/>
          </a:xfrm>
          <a:prstGeom prst="ellipse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29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918" y="1428139"/>
            <a:ext cx="7886700" cy="468399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latin typeface="+mn-lt"/>
              </a:rPr>
              <a:t>Long </a:t>
            </a:r>
            <a:r>
              <a:rPr lang="en-US" sz="2600" b="1" dirty="0">
                <a:latin typeface="+mn-lt"/>
              </a:rPr>
              <a:t>term effects of exposure to war and </a:t>
            </a:r>
            <a:r>
              <a:rPr lang="en-US" sz="2600" b="1" dirty="0" smtClean="0">
                <a:latin typeface="+mn-lt"/>
              </a:rPr>
              <a:t>violence</a:t>
            </a:r>
            <a:r>
              <a:rPr lang="en-US" sz="2600" b="1" dirty="0">
                <a:latin typeface="+mn-lt"/>
              </a:rPr>
              <a:t> </a:t>
            </a:r>
            <a:r>
              <a:rPr lang="en-US" sz="2600" b="1" dirty="0" smtClean="0">
                <a:latin typeface="+mn-lt"/>
              </a:rPr>
              <a:t>(Blue Zone)</a:t>
            </a:r>
            <a:endParaRPr lang="en-US" sz="2600" b="1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5711" t="727" r="33420" b="30118"/>
          <a:stretch/>
        </p:blipFill>
        <p:spPr>
          <a:xfrm>
            <a:off x="3873357" y="2142454"/>
            <a:ext cx="5203968" cy="4058948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2546AEE6-0DFE-7E44-8E0B-B2F3666E8183}"/>
              </a:ext>
            </a:extLst>
          </p:cNvPr>
          <p:cNvSpPr/>
          <p:nvPr/>
        </p:nvSpPr>
        <p:spPr>
          <a:xfrm rot="18278170">
            <a:off x="4638135" y="1280233"/>
            <a:ext cx="3387576" cy="5159439"/>
          </a:xfrm>
          <a:prstGeom prst="ellipse">
            <a:avLst/>
          </a:prstGeom>
          <a:solidFill>
            <a:schemeClr val="accent1">
              <a:alpha val="1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5918" y="2950781"/>
            <a:ext cx="31842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2F444E"/>
                </a:solidFill>
              </a:rPr>
              <a:t>Trauma experienced due to war and conflict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US" dirty="0">
              <a:solidFill>
                <a:srgbClr val="2F444E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2F444E"/>
                </a:solidFill>
              </a:rPr>
              <a:t>Trauma due to violence within the family </a:t>
            </a:r>
            <a:endParaRPr lang="en-US" dirty="0">
              <a:solidFill>
                <a:srgbClr val="2F444E"/>
              </a:solidFill>
            </a:endParaRP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41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480" y="1455618"/>
            <a:ext cx="7886700" cy="468399"/>
          </a:xfrm>
        </p:spPr>
        <p:txBody>
          <a:bodyPr>
            <a:noAutofit/>
          </a:bodyPr>
          <a:lstStyle/>
          <a:p>
            <a:r>
              <a:rPr lang="en-US" sz="2200" b="1" dirty="0">
                <a:latin typeface="+mn-lt"/>
              </a:rPr>
              <a:t>Integration challenges resulting from the political and social effects of war  </a:t>
            </a:r>
            <a:r>
              <a:rPr lang="en-US" sz="2200" b="1" dirty="0" smtClean="0">
                <a:latin typeface="+mn-lt"/>
              </a:rPr>
              <a:t>(Orange </a:t>
            </a:r>
            <a:r>
              <a:rPr lang="en-US" sz="2200" b="1" dirty="0">
                <a:latin typeface="+mn-lt"/>
              </a:rPr>
              <a:t>Zone)</a:t>
            </a:r>
            <a:r>
              <a:rPr lang="en-US" sz="2200" dirty="0"/>
              <a:t/>
            </a:r>
            <a:br>
              <a:rPr lang="en-US" sz="2200" dirty="0"/>
            </a:b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16562" b="22580"/>
          <a:stretch/>
        </p:blipFill>
        <p:spPr>
          <a:xfrm>
            <a:off x="3755584" y="2120900"/>
            <a:ext cx="4848666" cy="35052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1985751B-75E1-984F-A596-A08E1FFC0371}"/>
              </a:ext>
            </a:extLst>
          </p:cNvPr>
          <p:cNvSpPr/>
          <p:nvPr/>
        </p:nvSpPr>
        <p:spPr>
          <a:xfrm rot="18951208">
            <a:off x="3015093" y="2698259"/>
            <a:ext cx="5439563" cy="1978161"/>
          </a:xfrm>
          <a:prstGeom prst="ellipse">
            <a:avLst/>
          </a:prstGeom>
          <a:solidFill>
            <a:schemeClr val="accent2">
              <a:alpha val="11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8208" y="2512286"/>
            <a:ext cx="32385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2F444E"/>
                </a:solidFill>
              </a:rPr>
              <a:t>Political </a:t>
            </a:r>
            <a:r>
              <a:rPr lang="en-US" sz="1600" dirty="0">
                <a:solidFill>
                  <a:srgbClr val="2F444E"/>
                </a:solidFill>
              </a:rPr>
              <a:t>system vulnerable to corruption </a:t>
            </a:r>
            <a:r>
              <a:rPr lang="en-US" sz="1600" dirty="0" smtClean="0">
                <a:solidFill>
                  <a:srgbClr val="2F444E"/>
                </a:solidFill>
              </a:rPr>
              <a:t>facing </a:t>
            </a:r>
            <a:r>
              <a:rPr lang="en-US" sz="1600" dirty="0">
                <a:solidFill>
                  <a:srgbClr val="2F444E"/>
                </a:solidFill>
              </a:rPr>
              <a:t>major challenges in </a:t>
            </a:r>
            <a:r>
              <a:rPr lang="en-US" sz="1600" dirty="0" smtClean="0">
                <a:solidFill>
                  <a:srgbClr val="2F444E"/>
                </a:solidFill>
              </a:rPr>
              <a:t>governance</a:t>
            </a:r>
          </a:p>
          <a:p>
            <a:endParaRPr lang="en-US" sz="1600" dirty="0" smtClean="0">
              <a:solidFill>
                <a:srgbClr val="2F444E"/>
              </a:solidFill>
            </a:endParaRPr>
          </a:p>
          <a:p>
            <a:endParaRPr lang="en-US" sz="1600" dirty="0">
              <a:solidFill>
                <a:srgbClr val="2F444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2F444E"/>
                </a:solidFill>
              </a:rPr>
              <a:t>T</a:t>
            </a:r>
            <a:r>
              <a:rPr lang="en-US" sz="1600" dirty="0" smtClean="0">
                <a:solidFill>
                  <a:srgbClr val="2F444E"/>
                </a:solidFill>
              </a:rPr>
              <a:t>he </a:t>
            </a:r>
            <a:r>
              <a:rPr lang="en-US" sz="1600" dirty="0">
                <a:solidFill>
                  <a:srgbClr val="2F444E"/>
                </a:solidFill>
              </a:rPr>
              <a:t>influx of Syrian refugees to Lebanon </a:t>
            </a:r>
            <a:r>
              <a:rPr lang="en-US" sz="1600" dirty="0" smtClean="0">
                <a:solidFill>
                  <a:srgbClr val="2F444E"/>
                </a:solidFill>
              </a:rPr>
              <a:t>aggravating </a:t>
            </a:r>
            <a:r>
              <a:rPr lang="en-US" sz="1600" dirty="0">
                <a:solidFill>
                  <a:srgbClr val="2F444E"/>
                </a:solidFill>
              </a:rPr>
              <a:t>challenges at the governance and economy levels</a:t>
            </a:r>
            <a:r>
              <a:rPr lang="en-US" sz="1600" dirty="0" smtClean="0">
                <a:solidFill>
                  <a:srgbClr val="2F444E"/>
                </a:solidFill>
              </a:rPr>
              <a:t>.</a:t>
            </a:r>
          </a:p>
          <a:p>
            <a:endParaRPr lang="en-US" sz="1600" dirty="0" smtClean="0">
              <a:solidFill>
                <a:srgbClr val="2F444E"/>
              </a:solidFill>
            </a:endParaRPr>
          </a:p>
          <a:p>
            <a:endParaRPr lang="en-US" sz="1600" dirty="0">
              <a:solidFill>
                <a:srgbClr val="2F444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2F444E"/>
                </a:solidFill>
              </a:rPr>
              <a:t>Syrian refugees talked about their suffering from </a:t>
            </a:r>
            <a:r>
              <a:rPr lang="en-US" sz="1600" dirty="0" smtClean="0">
                <a:solidFill>
                  <a:srgbClr val="2F444E"/>
                </a:solidFill>
              </a:rPr>
              <a:t>discrimination</a:t>
            </a:r>
            <a:endParaRPr lang="en-US" sz="1600" dirty="0">
              <a:solidFill>
                <a:srgbClr val="2F44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1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5" y="1354220"/>
            <a:ext cx="7886700" cy="468399"/>
          </a:xfrm>
        </p:spPr>
        <p:txBody>
          <a:bodyPr>
            <a:noAutofit/>
          </a:bodyPr>
          <a:lstStyle/>
          <a:p>
            <a:pPr lvl="1"/>
            <a:r>
              <a:rPr lang="en-US" sz="2800" b="1" dirty="0" smtClean="0">
                <a:solidFill>
                  <a:srgbClr val="2F444E"/>
                </a:solidFill>
                <a:latin typeface="+mn-lt"/>
              </a:rPr>
              <a:t>Socioeconomic constraints (Green Zone)</a:t>
            </a:r>
            <a:endParaRPr lang="en-US" sz="2800" b="1" dirty="0">
              <a:solidFill>
                <a:srgbClr val="2F444E"/>
              </a:solidFill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683" r="35646" b="43708"/>
          <a:stretch/>
        </p:blipFill>
        <p:spPr>
          <a:xfrm>
            <a:off x="3330831" y="2340433"/>
            <a:ext cx="5609903" cy="3462594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0E40353-0BEF-404C-894F-1B361874F999}"/>
              </a:ext>
            </a:extLst>
          </p:cNvPr>
          <p:cNvSpPr/>
          <p:nvPr/>
        </p:nvSpPr>
        <p:spPr>
          <a:xfrm rot="14429169">
            <a:off x="3028678" y="2289781"/>
            <a:ext cx="4127089" cy="3563898"/>
          </a:xfrm>
          <a:prstGeom prst="ellipse">
            <a:avLst/>
          </a:prstGeom>
          <a:solidFill>
            <a:schemeClr val="accent6">
              <a:alpha val="7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5197" y="2640569"/>
            <a:ext cx="28670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2F444E"/>
                </a:solidFill>
              </a:rPr>
              <a:t>U</a:t>
            </a:r>
            <a:r>
              <a:rPr lang="en-US" dirty="0" smtClean="0">
                <a:solidFill>
                  <a:srgbClr val="2F444E"/>
                </a:solidFill>
              </a:rPr>
              <a:t>nemployment </a:t>
            </a:r>
            <a:r>
              <a:rPr lang="en-US" dirty="0">
                <a:solidFill>
                  <a:srgbClr val="2F444E"/>
                </a:solidFill>
              </a:rPr>
              <a:t>and expensive </a:t>
            </a:r>
            <a:r>
              <a:rPr lang="en-US" dirty="0" smtClean="0">
                <a:solidFill>
                  <a:srgbClr val="2F444E"/>
                </a:solidFill>
              </a:rPr>
              <a:t>livelihoods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solidFill>
                <a:srgbClr val="2F444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2F444E"/>
                </a:solidFill>
              </a:rPr>
              <a:t>Job competitions between Syrians and Lebanese</a:t>
            </a:r>
          </a:p>
          <a:p>
            <a:r>
              <a:rPr lang="en-US" dirty="0" smtClean="0">
                <a:solidFill>
                  <a:srgbClr val="2F444E"/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2F444E"/>
                </a:solidFill>
              </a:rPr>
              <a:t>Social inequality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34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302" y="1668807"/>
            <a:ext cx="8592352" cy="468399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+mn-lt"/>
              </a:rPr>
              <a:t>Gendered expectations driving onset of mental health </a:t>
            </a:r>
            <a:r>
              <a:rPr lang="en-US" sz="2400" b="1" dirty="0" smtClean="0">
                <a:latin typeface="+mn-lt"/>
              </a:rPr>
              <a:t>issues</a:t>
            </a:r>
            <a:r>
              <a:rPr lang="en-US" sz="2400" dirty="0" smtClean="0">
                <a:latin typeface="+mn-lt"/>
              </a:rPr>
              <a:t/>
            </a:r>
            <a:br>
              <a:rPr lang="en-US" sz="2400" dirty="0" smtClean="0">
                <a:latin typeface="+mn-lt"/>
              </a:rPr>
            </a:br>
            <a:endParaRPr lang="en-US" sz="24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26964" r="28183" b="43708"/>
          <a:stretch/>
        </p:blipFill>
        <p:spPr>
          <a:xfrm>
            <a:off x="4563478" y="2390914"/>
            <a:ext cx="3951872" cy="3462594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10E40353-0BEF-404C-894F-1B361874F999}"/>
              </a:ext>
            </a:extLst>
          </p:cNvPr>
          <p:cNvSpPr/>
          <p:nvPr/>
        </p:nvSpPr>
        <p:spPr>
          <a:xfrm rot="13434214">
            <a:off x="4111985" y="2256853"/>
            <a:ext cx="4674654" cy="3464484"/>
          </a:xfrm>
          <a:prstGeom prst="ellipse">
            <a:avLst/>
          </a:prstGeom>
          <a:solidFill>
            <a:schemeClr val="accent4">
              <a:lumMod val="20000"/>
              <a:lumOff val="80000"/>
              <a:alpha val="18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5359" y="2390914"/>
            <a:ext cx="36515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2F444E"/>
                </a:solidFill>
              </a:rPr>
              <a:t> </a:t>
            </a:r>
            <a:r>
              <a:rPr lang="en-US" dirty="0" smtClean="0">
                <a:solidFill>
                  <a:srgbClr val="51AEB5"/>
                </a:solidFill>
              </a:rPr>
              <a:t>Financial </a:t>
            </a:r>
            <a:r>
              <a:rPr lang="en-US" dirty="0">
                <a:solidFill>
                  <a:srgbClr val="51AEB5"/>
                </a:solidFill>
              </a:rPr>
              <a:t>obstacles </a:t>
            </a:r>
            <a:r>
              <a:rPr lang="en-US" dirty="0" smtClean="0">
                <a:solidFill>
                  <a:srgbClr val="2F444E"/>
                </a:solidFill>
              </a:rPr>
              <a:t>were </a:t>
            </a:r>
            <a:r>
              <a:rPr lang="en-US" dirty="0">
                <a:solidFill>
                  <a:srgbClr val="2F444E"/>
                </a:solidFill>
              </a:rPr>
              <a:t>major drivers </a:t>
            </a:r>
            <a:r>
              <a:rPr lang="en-US" dirty="0" smtClean="0">
                <a:solidFill>
                  <a:srgbClr val="2F444E"/>
                </a:solidFill>
              </a:rPr>
              <a:t>of stress in </a:t>
            </a:r>
            <a:r>
              <a:rPr lang="en-US" dirty="0" smtClean="0">
                <a:solidFill>
                  <a:srgbClr val="51AEB5"/>
                </a:solidFill>
              </a:rPr>
              <a:t>men</a:t>
            </a:r>
            <a:r>
              <a:rPr lang="en-US" dirty="0" smtClean="0">
                <a:solidFill>
                  <a:srgbClr val="2F444E"/>
                </a:solidFill>
              </a:rPr>
              <a:t> </a:t>
            </a:r>
          </a:p>
          <a:p>
            <a:endParaRPr lang="en-US" dirty="0" smtClean="0">
              <a:solidFill>
                <a:srgbClr val="2F444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2F444E"/>
                </a:solidFill>
              </a:rPr>
              <a:t> </a:t>
            </a:r>
            <a:r>
              <a:rPr lang="en-US" dirty="0" smtClean="0">
                <a:solidFill>
                  <a:srgbClr val="51AEB5"/>
                </a:solidFill>
              </a:rPr>
              <a:t>Social </a:t>
            </a:r>
            <a:r>
              <a:rPr lang="en-US" dirty="0">
                <a:solidFill>
                  <a:srgbClr val="51AEB5"/>
                </a:solidFill>
              </a:rPr>
              <a:t>inequality </a:t>
            </a:r>
            <a:r>
              <a:rPr lang="en-US" dirty="0">
                <a:solidFill>
                  <a:srgbClr val="2F444E"/>
                </a:solidFill>
              </a:rPr>
              <a:t>and the patriarchal social </a:t>
            </a:r>
            <a:r>
              <a:rPr lang="en-US" dirty="0" smtClean="0">
                <a:solidFill>
                  <a:srgbClr val="2F444E"/>
                </a:solidFill>
              </a:rPr>
              <a:t>system were major challenges for </a:t>
            </a:r>
            <a:r>
              <a:rPr lang="en-US" dirty="0" smtClean="0">
                <a:solidFill>
                  <a:srgbClr val="51AEB5"/>
                </a:solidFill>
              </a:rPr>
              <a:t>women </a:t>
            </a:r>
          </a:p>
          <a:p>
            <a:endParaRPr lang="en-US" dirty="0">
              <a:solidFill>
                <a:srgbClr val="2F444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2F444E"/>
                </a:solidFill>
              </a:rPr>
              <a:t>Tasks </a:t>
            </a:r>
            <a:r>
              <a:rPr lang="en-US" dirty="0">
                <a:solidFill>
                  <a:srgbClr val="2F444E"/>
                </a:solidFill>
              </a:rPr>
              <a:t>of child rearing and </a:t>
            </a:r>
            <a:r>
              <a:rPr lang="en-US" dirty="0">
                <a:solidFill>
                  <a:srgbClr val="51AEB5"/>
                </a:solidFill>
              </a:rPr>
              <a:t>household responsibilities </a:t>
            </a:r>
            <a:r>
              <a:rPr lang="en-US" dirty="0" smtClean="0">
                <a:solidFill>
                  <a:srgbClr val="2F444E"/>
                </a:solidFill>
              </a:rPr>
              <a:t>were </a:t>
            </a:r>
            <a:r>
              <a:rPr lang="en-US" dirty="0">
                <a:solidFill>
                  <a:srgbClr val="2F444E"/>
                </a:solidFill>
              </a:rPr>
              <a:t>overwhelming and </a:t>
            </a:r>
            <a:r>
              <a:rPr lang="en-US" dirty="0" smtClean="0">
                <a:solidFill>
                  <a:srgbClr val="2F444E"/>
                </a:solidFill>
              </a:rPr>
              <a:t>stressful</a:t>
            </a:r>
            <a:r>
              <a:rPr lang="en-US" dirty="0">
                <a:solidFill>
                  <a:srgbClr val="2F444E"/>
                </a:solidFill>
              </a:rPr>
              <a:t> </a:t>
            </a:r>
            <a:r>
              <a:rPr lang="en-US" dirty="0" smtClean="0">
                <a:solidFill>
                  <a:srgbClr val="2F444E"/>
                </a:solidFill>
              </a:rPr>
              <a:t>for </a:t>
            </a:r>
            <a:r>
              <a:rPr lang="en-US" dirty="0" smtClean="0">
                <a:solidFill>
                  <a:srgbClr val="51AEB5"/>
                </a:solidFill>
              </a:rPr>
              <a:t>women </a:t>
            </a:r>
            <a:endParaRPr lang="en-US" dirty="0">
              <a:solidFill>
                <a:srgbClr val="51AEB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9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700" y="1592158"/>
            <a:ext cx="8289318" cy="468399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+mn-lt"/>
              </a:rPr>
              <a:t>Health seeking behaviors and practices to maintain wellbeing</a:t>
            </a:r>
            <a:endParaRPr lang="en-US" sz="2400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0766" y="2409862"/>
            <a:ext cx="7922398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solidFill>
                  <a:srgbClr val="2F444E"/>
                </a:solidFill>
              </a:rPr>
              <a:t>Participants discussed three main areas around health seeking behaviors</a:t>
            </a:r>
            <a:endParaRPr lang="en-US" sz="2200" dirty="0">
              <a:solidFill>
                <a:srgbClr val="2F444E"/>
              </a:solidFill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solidFill>
                  <a:srgbClr val="2F444E"/>
                </a:solidFill>
              </a:rPr>
              <a:t>Factors affecting the rate of health seeking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solidFill>
                  <a:srgbClr val="2F444E"/>
                </a:solidFill>
              </a:rPr>
              <a:t>Diverse routes for health seeking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>
                <a:solidFill>
                  <a:srgbClr val="2F444E"/>
                </a:solidFill>
              </a:rPr>
              <a:t>Drivers and barriers for seeking support from the health system </a:t>
            </a:r>
            <a:endParaRPr lang="en-US" sz="2200" dirty="0">
              <a:solidFill>
                <a:srgbClr val="2F44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62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252" y="1427772"/>
            <a:ext cx="8580151" cy="468399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+mn-lt"/>
              </a:rPr>
              <a:t>Health seeking behaviors and practices to maintain wellbeing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1" r="30780" b="23780"/>
          <a:stretch/>
        </p:blipFill>
        <p:spPr>
          <a:xfrm>
            <a:off x="3715193" y="2325403"/>
            <a:ext cx="5069211" cy="30239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0508" y="2730203"/>
            <a:ext cx="32014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2F444E"/>
                </a:solidFill>
              </a:rPr>
              <a:t>Stigma and concerns about confidentiality  were main factors shaping the rate of health seeking </a:t>
            </a:r>
            <a:endParaRPr lang="en-US" sz="2000" dirty="0">
              <a:solidFill>
                <a:srgbClr val="2F44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88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5942" r="29018" b="34636"/>
          <a:stretch/>
        </p:blipFill>
        <p:spPr>
          <a:xfrm>
            <a:off x="3061377" y="2163757"/>
            <a:ext cx="5962187" cy="45411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5579" y="2590801"/>
            <a:ext cx="24306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Social connectedness determines the health seeking behavior</a:t>
            </a:r>
          </a:p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3978" y="1222289"/>
            <a:ext cx="8282201" cy="468399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+mn-lt"/>
              </a:rPr>
              <a:t>Health seeking behaviors and practices to maintain wellbeing</a:t>
            </a:r>
          </a:p>
        </p:txBody>
      </p:sp>
    </p:spTree>
    <p:extLst>
      <p:ext uri="{BB962C8B-B14F-4D97-AF65-F5344CB8AC3E}">
        <p14:creationId xmlns:p14="http://schemas.microsoft.com/office/powerpoint/2010/main" val="402254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183" y="1563048"/>
            <a:ext cx="7886700" cy="468399"/>
          </a:xfrm>
        </p:spPr>
        <p:txBody>
          <a:bodyPr>
            <a:noAutofit/>
          </a:bodyPr>
          <a:lstStyle/>
          <a:p>
            <a:r>
              <a:rPr lang="en-CA" sz="3200" dirty="0" smtClean="0">
                <a:latin typeface="+mn-lt"/>
              </a:rPr>
              <a:t>OUTLINE </a:t>
            </a:r>
            <a:endParaRPr lang="en-US" sz="2400" dirty="0">
              <a:latin typeface="+mn-lt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19941" y="2118076"/>
            <a:ext cx="7772400" cy="380952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CA" sz="2400" dirty="0" smtClean="0"/>
              <a:t>Background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CA" dirty="0" smtClean="0"/>
              <a:t>Global burden of Mental Health Disorders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CA" dirty="0" smtClean="0"/>
              <a:t>Disparities in outcome and quality of care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CA" dirty="0" smtClean="0"/>
              <a:t>Burden of MH in Lebanon: Host and Syrian community 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CA" dirty="0" smtClean="0"/>
              <a:t>Treatment Gaps </a:t>
            </a:r>
          </a:p>
          <a:p>
            <a:pPr>
              <a:lnSpc>
                <a:spcPct val="100000"/>
              </a:lnSpc>
            </a:pPr>
            <a:r>
              <a:rPr lang="en-CA" sz="2400" dirty="0" smtClean="0"/>
              <a:t>Significance and Objectives</a:t>
            </a:r>
          </a:p>
          <a:p>
            <a:pPr>
              <a:lnSpc>
                <a:spcPct val="100000"/>
              </a:lnSpc>
            </a:pPr>
            <a:r>
              <a:rPr lang="en-CA" sz="2400" dirty="0" smtClean="0"/>
              <a:t>Methods </a:t>
            </a:r>
          </a:p>
          <a:p>
            <a:pPr>
              <a:lnSpc>
                <a:spcPct val="100000"/>
              </a:lnSpc>
            </a:pPr>
            <a:r>
              <a:rPr lang="en-CA" sz="2400" dirty="0" smtClean="0"/>
              <a:t>Results </a:t>
            </a:r>
          </a:p>
          <a:p>
            <a:pPr>
              <a:lnSpc>
                <a:spcPct val="100000"/>
              </a:lnSpc>
            </a:pPr>
            <a:r>
              <a:rPr lang="en-CA" sz="2400" dirty="0" smtClean="0"/>
              <a:t>Conclusions and Recommendations </a:t>
            </a:r>
          </a:p>
        </p:txBody>
      </p:sp>
    </p:spTree>
    <p:extLst>
      <p:ext uri="{BB962C8B-B14F-4D97-AF65-F5344CB8AC3E}">
        <p14:creationId xmlns:p14="http://schemas.microsoft.com/office/powerpoint/2010/main" val="190753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1083" y="1287039"/>
            <a:ext cx="8326467" cy="4683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2F444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latin typeface="+mn-lt"/>
              </a:rPr>
              <a:t>Health seeking behaviors and practices to maintain wellbeing</a:t>
            </a:r>
            <a:endParaRPr lang="en-US" sz="2400" b="1" dirty="0"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6118" t="-1" r="33241" b="60831"/>
          <a:stretch/>
        </p:blipFill>
        <p:spPr>
          <a:xfrm>
            <a:off x="2827371" y="2133600"/>
            <a:ext cx="6413092" cy="366287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6333" y="2946400"/>
            <a:ext cx="25310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Gender differences were identified around coping mechanisms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5041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62984" y="1282594"/>
            <a:ext cx="7886700" cy="468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2F444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latin typeface="+mn-lt"/>
              </a:rPr>
              <a:t>Health seeking from the Health System </a:t>
            </a:r>
            <a:endParaRPr lang="en-US" sz="2400" b="1" dirty="0"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1355" t="2153" r="49563" b="34463"/>
          <a:stretch/>
        </p:blipFill>
        <p:spPr>
          <a:xfrm>
            <a:off x="3261165" y="2624667"/>
            <a:ext cx="5501835" cy="36660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47032" y="3048000"/>
            <a:ext cx="30141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Participants identified social stigma and mistrust in the quality of the service as major issues faced to accessing the health system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09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979" y="1222289"/>
            <a:ext cx="7886700" cy="468399"/>
          </a:xfrm>
        </p:spPr>
        <p:txBody>
          <a:bodyPr>
            <a:noAutofit/>
          </a:bodyPr>
          <a:lstStyle/>
          <a:p>
            <a:r>
              <a:rPr lang="en-US" sz="2200" b="1" dirty="0">
                <a:latin typeface="+mn-lt"/>
              </a:rPr>
              <a:t>Health seeking behaviors and practices to maintain wellbeing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33241" b="30977"/>
          <a:stretch/>
        </p:blipFill>
        <p:spPr>
          <a:xfrm>
            <a:off x="534581" y="1690688"/>
            <a:ext cx="7700210" cy="4972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75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1479464"/>
            <a:ext cx="7886700" cy="468399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Points of fragility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981" y="2085422"/>
            <a:ext cx="7886700" cy="435133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t household level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 smtClean="0"/>
              <a:t>Availability of finances 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 smtClean="0"/>
              <a:t>Unemployment</a:t>
            </a:r>
          </a:p>
          <a:p>
            <a:pPr marL="457200" lvl="1" indent="0">
              <a:buNone/>
            </a:pP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At community level</a:t>
            </a:r>
            <a:endParaRPr lang="en-US" sz="20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 smtClean="0"/>
              <a:t>Political instability in Lebanon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 smtClean="0"/>
              <a:t>Governance challenges and corruption contributing to poverty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/>
              <a:t>At </a:t>
            </a:r>
            <a:r>
              <a:rPr lang="en-US" sz="2000" dirty="0"/>
              <a:t>the individual </a:t>
            </a:r>
            <a:r>
              <a:rPr lang="en-US" sz="2000" dirty="0" smtClean="0"/>
              <a:t>level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/>
              <a:t>W</a:t>
            </a:r>
            <a:r>
              <a:rPr lang="en-US" sz="2000" dirty="0" smtClean="0"/>
              <a:t>omen focused on family </a:t>
            </a:r>
            <a:r>
              <a:rPr lang="en-US" sz="2000" dirty="0"/>
              <a:t>issues and </a:t>
            </a:r>
            <a:r>
              <a:rPr lang="en-US" sz="2000" dirty="0" smtClean="0"/>
              <a:t>raising </a:t>
            </a:r>
            <a:r>
              <a:rPr lang="en-US" sz="2000" dirty="0"/>
              <a:t>children </a:t>
            </a:r>
            <a:endParaRPr lang="en-US" sz="20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 smtClean="0"/>
              <a:t>Men focused </a:t>
            </a:r>
            <a:r>
              <a:rPr lang="en-US" sz="2000" dirty="0"/>
              <a:t>on the issues of employment and socioeconomic situation in the </a:t>
            </a:r>
            <a:r>
              <a:rPr lang="en-US" sz="2000" dirty="0" smtClean="0"/>
              <a:t>country</a:t>
            </a: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446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412789"/>
            <a:ext cx="8264596" cy="529027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+mn-lt"/>
              </a:rPr>
              <a:t>Intervention strategies discussed by participants </a:t>
            </a:r>
            <a:endParaRPr lang="en-US" sz="3200" dirty="0"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89652959"/>
              </p:ext>
            </p:extLst>
          </p:nvPr>
        </p:nvGraphicFramePr>
        <p:xfrm>
          <a:off x="1291868" y="2414427"/>
          <a:ext cx="6269912" cy="3620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140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403419" y="1552096"/>
            <a:ext cx="7772400" cy="866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A5300F">
                  <a:lumMod val="75000"/>
                </a:srgbClr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C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F444E"/>
                </a:solidFill>
                <a:effectLst/>
                <a:uLnTx/>
                <a:uFillTx/>
                <a:ea typeface="+mn-ea"/>
                <a:cs typeface="+mn-cs"/>
              </a:rPr>
              <a:t>Limitations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5122" y="2422745"/>
            <a:ext cx="746899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2F444E"/>
                </a:solidFill>
              </a:rPr>
              <a:t>Findings </a:t>
            </a:r>
            <a:r>
              <a:rPr lang="en-US" sz="2400" dirty="0">
                <a:solidFill>
                  <a:srgbClr val="2F444E"/>
                </a:solidFill>
              </a:rPr>
              <a:t>that emerged are </a:t>
            </a:r>
            <a:r>
              <a:rPr lang="en-US" sz="2400" dirty="0" smtClean="0">
                <a:solidFill>
                  <a:srgbClr val="2F444E"/>
                </a:solidFill>
              </a:rPr>
              <a:t>formative, but </a:t>
            </a:r>
            <a:r>
              <a:rPr lang="en-US" sz="2400" dirty="0" smtClean="0">
                <a:solidFill>
                  <a:srgbClr val="51AEB5"/>
                </a:solidFill>
              </a:rPr>
              <a:t>cannot be generalized</a:t>
            </a:r>
          </a:p>
          <a:p>
            <a:endParaRPr lang="en-US" sz="2400" dirty="0">
              <a:solidFill>
                <a:srgbClr val="51AEB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51AEB5"/>
                </a:solidFill>
              </a:rPr>
              <a:t>Researcher bias</a:t>
            </a:r>
            <a:r>
              <a:rPr lang="en-US" sz="2400" dirty="0" smtClean="0">
                <a:solidFill>
                  <a:srgbClr val="2F444E"/>
                </a:solidFill>
              </a:rPr>
              <a:t>: The </a:t>
            </a:r>
            <a:r>
              <a:rPr lang="en-US" sz="2400" dirty="0">
                <a:solidFill>
                  <a:srgbClr val="2F444E"/>
                </a:solidFill>
              </a:rPr>
              <a:t>researcher perspective may influence the synthesis of the causal loop </a:t>
            </a:r>
            <a:r>
              <a:rPr lang="en-US" sz="2400" dirty="0" smtClean="0">
                <a:solidFill>
                  <a:srgbClr val="2F444E"/>
                </a:solidFill>
              </a:rPr>
              <a:t>diagrams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2F444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51AEB5"/>
                </a:solidFill>
              </a:rPr>
              <a:t>Selection </a:t>
            </a:r>
            <a:r>
              <a:rPr lang="en-US" sz="2400" dirty="0">
                <a:solidFill>
                  <a:srgbClr val="51AEB5"/>
                </a:solidFill>
              </a:rPr>
              <a:t>and information </a:t>
            </a:r>
            <a:r>
              <a:rPr lang="en-US" sz="2400" dirty="0" smtClean="0">
                <a:solidFill>
                  <a:srgbClr val="51AEB5"/>
                </a:solidFill>
              </a:rPr>
              <a:t>bias: </a:t>
            </a:r>
            <a:r>
              <a:rPr lang="en-US" sz="2400" dirty="0" smtClean="0">
                <a:solidFill>
                  <a:srgbClr val="2F444E"/>
                </a:solidFill>
              </a:rPr>
              <a:t>Most </a:t>
            </a:r>
            <a:r>
              <a:rPr lang="en-US" sz="2400" dirty="0">
                <a:solidFill>
                  <a:srgbClr val="2F444E"/>
                </a:solidFill>
              </a:rPr>
              <a:t>of our participants who attended the workshop were from lower socioeconomic </a:t>
            </a:r>
            <a:r>
              <a:rPr lang="en-US" sz="2400" dirty="0" smtClean="0">
                <a:solidFill>
                  <a:srgbClr val="2F444E"/>
                </a:solidFill>
              </a:rPr>
              <a:t>groups </a:t>
            </a:r>
          </a:p>
          <a:p>
            <a:endParaRPr lang="en-US" sz="2400" dirty="0">
              <a:solidFill>
                <a:srgbClr val="2F44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28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and Recommendations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81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025" y="1215176"/>
            <a:ext cx="7886700" cy="4683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+mn-lt"/>
              </a:rPr>
              <a:t>Conclusions </a:t>
            </a:r>
            <a:endParaRPr lang="en-US" sz="3200" b="1" dirty="0"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025" y="1947718"/>
            <a:ext cx="7400925" cy="346075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This </a:t>
            </a:r>
            <a:r>
              <a:rPr lang="en-US" sz="1800" b="1" dirty="0" smtClean="0"/>
              <a:t>first qualitative comparative </a:t>
            </a:r>
            <a:r>
              <a:rPr lang="en-US" sz="1800" dirty="0"/>
              <a:t>study </a:t>
            </a:r>
            <a:r>
              <a:rPr lang="en-US" sz="1800" dirty="0" smtClean="0"/>
              <a:t>using </a:t>
            </a:r>
            <a:r>
              <a:rPr lang="en-US" sz="1800" b="1" dirty="0" smtClean="0"/>
              <a:t>systems dynamics </a:t>
            </a:r>
            <a:r>
              <a:rPr lang="en-US" sz="1800" dirty="0" smtClean="0"/>
              <a:t>to </a:t>
            </a:r>
            <a:r>
              <a:rPr lang="en-US" sz="1800" dirty="0"/>
              <a:t>elicit and interrelate a range of factors contributing to mental health issues and health seeking behaviors as perceived by community members </a:t>
            </a:r>
            <a:r>
              <a:rPr lang="en-US" sz="1800" dirty="0" smtClean="0"/>
              <a:t>in Lebanon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The causal loop diagram acts as </a:t>
            </a:r>
            <a:r>
              <a:rPr lang="en-US" sz="1800" dirty="0" smtClean="0"/>
              <a:t>framework </a:t>
            </a:r>
            <a:r>
              <a:rPr lang="en-US" sz="1800" dirty="0"/>
              <a:t>to gain insights into the locally and contextually specific factors that influence mental health </a:t>
            </a:r>
            <a:r>
              <a:rPr lang="en-US" sz="1800" dirty="0" smtClean="0"/>
              <a:t>issues</a:t>
            </a:r>
            <a:endParaRPr lang="en-US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/>
              <a:t>Long-term </a:t>
            </a:r>
            <a:r>
              <a:rPr lang="en-US" sz="1800" dirty="0"/>
              <a:t>effects of exposure to wars, political and social effects of conflicts and financial constraints </a:t>
            </a:r>
            <a:r>
              <a:rPr lang="en-US" sz="1800" dirty="0" smtClean="0"/>
              <a:t>are factors </a:t>
            </a:r>
            <a:r>
              <a:rPr lang="en-US" sz="1800" dirty="0"/>
              <a:t>prompting the onset of mental health and psychosocial </a:t>
            </a:r>
            <a:r>
              <a:rPr lang="en-US" sz="1800" dirty="0" smtClean="0"/>
              <a:t>stressors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Gender and integration related challenges between communities also affect condition onset and associated care </a:t>
            </a:r>
            <a:r>
              <a:rPr lang="en-US" sz="1800" dirty="0" smtClean="0"/>
              <a:t>seeking.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/>
              <a:t>Pathways </a:t>
            </a:r>
            <a:r>
              <a:rPr lang="en-US" sz="1800" dirty="0"/>
              <a:t>for health seeking are shaped by trust, the advice and support of loved ones, and the need to ensure confidentiality of affected individuals</a:t>
            </a:r>
            <a:endParaRPr lang="en-US" sz="18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7586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365" y="1333437"/>
            <a:ext cx="7886700" cy="468399"/>
          </a:xfrm>
        </p:spPr>
        <p:txBody>
          <a:bodyPr>
            <a:normAutofit fontScale="90000"/>
          </a:bodyPr>
          <a:lstStyle/>
          <a:p>
            <a:r>
              <a:rPr lang="en-US" sz="2700" b="1" dirty="0" smtClean="0">
                <a:latin typeface="+mn-lt"/>
              </a:rPr>
              <a:t>Recommendations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34" y="2174945"/>
            <a:ext cx="7886700" cy="422585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/>
              <a:t>Future research </a:t>
            </a:r>
            <a:r>
              <a:rPr lang="en-US" sz="1800" dirty="0"/>
              <a:t>is needed to assess generalizability to other settings and </a:t>
            </a:r>
            <a:r>
              <a:rPr lang="en-US" sz="1800" dirty="0" smtClean="0"/>
              <a:t>populations in Lebanon </a:t>
            </a:r>
            <a:endParaRPr lang="en-US" sz="18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B</a:t>
            </a:r>
            <a:r>
              <a:rPr lang="en-US" sz="1800" dirty="0" smtClean="0"/>
              <a:t>uilding </a:t>
            </a:r>
            <a:r>
              <a:rPr lang="en-US" sz="1800" dirty="0"/>
              <a:t>on the core structure of the synthesized causal loop </a:t>
            </a:r>
            <a:r>
              <a:rPr lang="en-US" sz="1800" dirty="0" smtClean="0"/>
              <a:t>model</a:t>
            </a:r>
            <a:r>
              <a:rPr lang="en-US" sz="1800" dirty="0"/>
              <a:t>, </a:t>
            </a:r>
            <a:r>
              <a:rPr lang="en-US" sz="1800" dirty="0" smtClean="0"/>
              <a:t>further </a:t>
            </a:r>
            <a:r>
              <a:rPr lang="en-US" sz="1800" dirty="0"/>
              <a:t>research </a:t>
            </a:r>
            <a:r>
              <a:rPr lang="en-US" sz="1800" dirty="0" smtClean="0"/>
              <a:t>hypotheses on </a:t>
            </a:r>
            <a:r>
              <a:rPr lang="en-US" sz="1800" dirty="0"/>
              <a:t>topics related to gender challenges as well as integration </a:t>
            </a:r>
            <a:r>
              <a:rPr lang="en-US" sz="1800" dirty="0" smtClean="0"/>
              <a:t>problems is needed. </a:t>
            </a:r>
            <a:endParaRPr lang="en-US" sz="18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/>
              <a:t>The model </a:t>
            </a:r>
            <a:r>
              <a:rPr lang="en-US" sz="1800" dirty="0"/>
              <a:t>identified leverage </a:t>
            </a:r>
            <a:r>
              <a:rPr lang="en-US" sz="1800" dirty="0" smtClean="0"/>
              <a:t>points </a:t>
            </a:r>
            <a:r>
              <a:rPr lang="en-US" sz="1800" dirty="0"/>
              <a:t>that may take the form of </a:t>
            </a:r>
            <a:r>
              <a:rPr lang="en-US" sz="1800" dirty="0" smtClean="0"/>
              <a:t>a program or </a:t>
            </a:r>
            <a:r>
              <a:rPr lang="en-US" sz="1800" dirty="0"/>
              <a:t>intervention that strengthen the strategy of the National Mental Health Program (NMHP</a:t>
            </a:r>
            <a:r>
              <a:rPr lang="en-US" sz="1800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/>
              <a:t>The findings identified the </a:t>
            </a:r>
            <a:r>
              <a:rPr lang="en-US" sz="1800" dirty="0"/>
              <a:t>need for gender- and integration-sensitive mental health and psychosocial support potential </a:t>
            </a:r>
            <a:r>
              <a:rPr lang="en-US" sz="1800" dirty="0" smtClean="0"/>
              <a:t>strategies </a:t>
            </a:r>
            <a:r>
              <a:rPr lang="en-US" sz="1800" dirty="0"/>
              <a:t>primarily focused on condition prevention and awareness raising in order to strengthen health seeking behavior</a:t>
            </a:r>
            <a:r>
              <a:rPr lang="en-US" sz="1800" dirty="0" smtClean="0"/>
              <a:t>.  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7991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82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b="0" dirty="0" smtClean="0"/>
              <a:t>Background</a:t>
            </a:r>
            <a:endParaRPr lang="en-CA" b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181617"/>
              </a:clrFrom>
              <a:clrTo>
                <a:srgbClr val="18161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143" y="65552"/>
            <a:ext cx="9144000" cy="932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53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584" y="1431146"/>
            <a:ext cx="7886700" cy="4683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+mn-lt"/>
              </a:rPr>
              <a:t>GLOBAL BURDEN OF THE DISEASE 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584" y="2253497"/>
            <a:ext cx="7886700" cy="435133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Mental illness, is defined as a group of disorders “characterized by some combination of abnormal thoughts, emotions, behaviours, and relationships with others”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EE2D31"/>
                </a:solidFill>
              </a:rPr>
              <a:t>7</a:t>
            </a:r>
            <a:r>
              <a:rPr lang="en-US" sz="2400" dirty="0">
                <a:solidFill>
                  <a:srgbClr val="EE2D31"/>
                </a:solidFill>
              </a:rPr>
              <a:t>% </a:t>
            </a:r>
            <a:r>
              <a:rPr lang="en-US" sz="2400" dirty="0"/>
              <a:t>of all global burden of disease as measured in </a:t>
            </a:r>
            <a:r>
              <a:rPr lang="en-US" sz="2400" dirty="0" smtClean="0"/>
              <a:t>DALYs </a:t>
            </a:r>
            <a:r>
              <a:rPr lang="en-US" sz="2400" dirty="0"/>
              <a:t>and </a:t>
            </a:r>
            <a:r>
              <a:rPr lang="en-US" sz="2400" dirty="0">
                <a:solidFill>
                  <a:srgbClr val="EE2D31"/>
                </a:solidFill>
              </a:rPr>
              <a:t>19% </a:t>
            </a:r>
            <a:r>
              <a:rPr lang="en-US" sz="2400" dirty="0"/>
              <a:t>of all years lived with </a:t>
            </a:r>
            <a:r>
              <a:rPr lang="en-US" sz="2400" dirty="0" smtClean="0"/>
              <a:t>disability were caused by mental and addictive disorders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Individuals </a:t>
            </a:r>
            <a:r>
              <a:rPr lang="en-US" sz="2400" dirty="0"/>
              <a:t>with these disorders were found to face increased rates of morbidity from general medical </a:t>
            </a:r>
            <a:r>
              <a:rPr lang="en-US" sz="2400" dirty="0" smtClean="0"/>
              <a:t>conditions </a:t>
            </a:r>
          </a:p>
        </p:txBody>
      </p:sp>
    </p:spTree>
    <p:extLst>
      <p:ext uri="{BB962C8B-B14F-4D97-AF65-F5344CB8AC3E}">
        <p14:creationId xmlns:p14="http://schemas.microsoft.com/office/powerpoint/2010/main" val="136001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785" y="1640013"/>
            <a:ext cx="7886700" cy="468399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+mn-lt"/>
              </a:rPr>
              <a:t>DISPARITIES IN OUTCOME OF TREATMENT</a:t>
            </a:r>
            <a:endParaRPr lang="en-US" sz="28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4785" y="2511947"/>
            <a:ext cx="79981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disproportionate number of affected individuals remain untreated - especially in low and middle-income countries (LMICs) 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LMICs often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have limited healthcare resources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– with over </a:t>
            </a:r>
            <a:r>
              <a:rPr lang="en-US" sz="2400" dirty="0">
                <a:solidFill>
                  <a:srgbClr val="FF0000"/>
                </a:solidFill>
              </a:rPr>
              <a:t>75%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of mentally ill patients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remaining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untreated due to a shortage of mental health services </a:t>
            </a:r>
          </a:p>
        </p:txBody>
      </p:sp>
    </p:spTree>
    <p:extLst>
      <p:ext uri="{BB962C8B-B14F-4D97-AF65-F5344CB8AC3E}">
        <p14:creationId xmlns:p14="http://schemas.microsoft.com/office/powerpoint/2010/main" val="10862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192" y="1478276"/>
            <a:ext cx="7886700" cy="4683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+mn-lt"/>
              </a:rPr>
              <a:t>LEBANON: OVERVIEW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193" y="2311895"/>
            <a:ext cx="6185764" cy="410945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/>
              <a:t>Lebanon is a LMIC in the Eastern end of the Mediterranean Sea</a:t>
            </a:r>
          </a:p>
          <a:p>
            <a:pPr marL="0" indent="0">
              <a:buNone/>
            </a:pPr>
            <a:endParaRPr lang="en-US" sz="2200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rgbClr val="FF0000"/>
                </a:solidFill>
              </a:rPr>
              <a:t>Fragile Health System</a:t>
            </a:r>
          </a:p>
          <a:p>
            <a:pPr marL="0" indent="0">
              <a:buNone/>
            </a:pPr>
            <a:endParaRPr lang="en-US" sz="2200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rgbClr val="FF0000"/>
                </a:solidFill>
              </a:rPr>
              <a:t>Highest number of refugees per capita in the world</a:t>
            </a:r>
            <a:endParaRPr lang="en-US" sz="2200" strike="sngStrik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/>
              <a:t>Demographic </a:t>
            </a:r>
            <a:r>
              <a:rPr lang="en-US" sz="2200" dirty="0"/>
              <a:t>shift </a:t>
            </a:r>
            <a:r>
              <a:rPr lang="en-US" sz="2200" dirty="0" smtClean="0"/>
              <a:t>had </a:t>
            </a:r>
            <a:r>
              <a:rPr lang="en-US" sz="2200" dirty="0"/>
              <a:t>a considerable impact on the country’s health system, economy, employment and infrastructure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7963" y="1113056"/>
            <a:ext cx="2586037" cy="297357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186979" y="3295635"/>
            <a:ext cx="711992" cy="283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Syria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12986" y="3634424"/>
            <a:ext cx="990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2">
                    <a:lumMod val="75000"/>
                  </a:schemeClr>
                </a:solidFill>
              </a:rPr>
              <a:t>Occupied Palestine </a:t>
            </a:r>
            <a:endParaRPr lang="en-US" sz="11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24991" y="2299942"/>
            <a:ext cx="1323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Lebanon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7894080">
            <a:off x="6338888" y="1801881"/>
            <a:ext cx="18573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Mediterranean Sea</a:t>
            </a:r>
          </a:p>
        </p:txBody>
      </p:sp>
    </p:spTree>
    <p:extLst>
      <p:ext uri="{BB962C8B-B14F-4D97-AF65-F5344CB8AC3E}">
        <p14:creationId xmlns:p14="http://schemas.microsoft.com/office/powerpoint/2010/main" val="379767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617" y="1392979"/>
            <a:ext cx="7207545" cy="648586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+mn-lt"/>
              </a:rPr>
              <a:t>Burden</a:t>
            </a:r>
            <a:r>
              <a:rPr lang="en-US" sz="3200" b="1" dirty="0" smtClean="0"/>
              <a:t> </a:t>
            </a:r>
            <a:r>
              <a:rPr lang="en-US" sz="3200" b="1" dirty="0" smtClean="0">
                <a:latin typeface="+mn-lt"/>
              </a:rPr>
              <a:t>of Mental Health in Lebanon</a:t>
            </a:r>
            <a:endParaRPr lang="en-US" sz="32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4907" y="2226500"/>
            <a:ext cx="806759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en-US" sz="2200" dirty="0" smtClean="0">
              <a:solidFill>
                <a:srgbClr val="51AEB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2F444E"/>
                </a:solidFill>
              </a:rPr>
              <a:t>There is lack </a:t>
            </a:r>
            <a:r>
              <a:rPr lang="en-US" sz="2200" dirty="0" smtClean="0">
                <a:solidFill>
                  <a:srgbClr val="2F444E"/>
                </a:solidFill>
              </a:rPr>
              <a:t>of epidemiological </a:t>
            </a:r>
            <a:r>
              <a:rPr lang="en-US" sz="2200" dirty="0">
                <a:solidFill>
                  <a:srgbClr val="2F444E"/>
                </a:solidFill>
              </a:rPr>
              <a:t>data on the prevalence and burden of mental health disorders in the population of </a:t>
            </a:r>
            <a:r>
              <a:rPr lang="en-US" sz="2200" dirty="0" smtClean="0">
                <a:solidFill>
                  <a:srgbClr val="2F444E"/>
                </a:solidFill>
              </a:rPr>
              <a:t>Lebanon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200" dirty="0" smtClean="0">
              <a:solidFill>
                <a:srgbClr val="2F444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rgbClr val="2F444E"/>
                </a:solidFill>
              </a:rPr>
              <a:t> </a:t>
            </a:r>
            <a:r>
              <a:rPr lang="en-US" sz="2200" dirty="0" smtClean="0">
                <a:solidFill>
                  <a:srgbClr val="EE2D31"/>
                </a:solidFill>
              </a:rPr>
              <a:t>25.8% </a:t>
            </a:r>
            <a:r>
              <a:rPr lang="en-US" sz="2200" dirty="0" smtClean="0">
                <a:solidFill>
                  <a:srgbClr val="2F444E"/>
                </a:solidFill>
              </a:rPr>
              <a:t>of </a:t>
            </a:r>
            <a:r>
              <a:rPr lang="en-US" sz="2200" dirty="0">
                <a:solidFill>
                  <a:srgbClr val="2F444E"/>
                </a:solidFill>
              </a:rPr>
              <a:t>a cohort of adults aged 18 or older </a:t>
            </a:r>
            <a:r>
              <a:rPr lang="en-US" sz="2200" dirty="0" smtClean="0">
                <a:solidFill>
                  <a:srgbClr val="2F444E"/>
                </a:solidFill>
              </a:rPr>
              <a:t>at </a:t>
            </a:r>
            <a:r>
              <a:rPr lang="en-US" sz="2200" dirty="0">
                <a:solidFill>
                  <a:srgbClr val="2F444E"/>
                </a:solidFill>
              </a:rPr>
              <a:t>least one disorder </a:t>
            </a:r>
            <a:r>
              <a:rPr lang="en-US" sz="2200" dirty="0" smtClean="0">
                <a:solidFill>
                  <a:srgbClr val="2F444E"/>
                </a:solidFill>
              </a:rPr>
              <a:t>and </a:t>
            </a:r>
            <a:r>
              <a:rPr lang="en-US" sz="2200" dirty="0">
                <a:solidFill>
                  <a:srgbClr val="2F444E"/>
                </a:solidFill>
              </a:rPr>
              <a:t>that </a:t>
            </a:r>
            <a:r>
              <a:rPr lang="en-US" sz="2200" dirty="0">
                <a:solidFill>
                  <a:srgbClr val="EE2D31"/>
                </a:solidFill>
              </a:rPr>
              <a:t>10.5% </a:t>
            </a:r>
            <a:r>
              <a:rPr lang="en-US" sz="2200" dirty="0">
                <a:solidFill>
                  <a:srgbClr val="2F444E"/>
                </a:solidFill>
              </a:rPr>
              <a:t>had experienced more than one </a:t>
            </a:r>
            <a:r>
              <a:rPr lang="en-US" sz="2200" dirty="0" smtClean="0">
                <a:solidFill>
                  <a:srgbClr val="2F444E"/>
                </a:solidFill>
              </a:rPr>
              <a:t>disorder.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200" dirty="0">
              <a:solidFill>
                <a:srgbClr val="2F444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2F444E"/>
                </a:solidFill>
              </a:rPr>
              <a:t>Anxiety </a:t>
            </a:r>
            <a:r>
              <a:rPr lang="en-US" sz="2400" dirty="0">
                <a:solidFill>
                  <a:srgbClr val="2F444E"/>
                </a:solidFill>
              </a:rPr>
              <a:t>was most prevalent </a:t>
            </a:r>
            <a:r>
              <a:rPr lang="en-US" sz="2400" dirty="0">
                <a:solidFill>
                  <a:srgbClr val="FF0000"/>
                </a:solidFill>
              </a:rPr>
              <a:t>(16.7%)</a:t>
            </a:r>
            <a:r>
              <a:rPr lang="en-US" sz="2400" dirty="0">
                <a:solidFill>
                  <a:srgbClr val="2F444E"/>
                </a:solidFill>
              </a:rPr>
              <a:t>,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2F444E"/>
                </a:solidFill>
              </a:rPr>
              <a:t>followed by mood disorders </a:t>
            </a:r>
            <a:r>
              <a:rPr lang="en-US" sz="2400" dirty="0">
                <a:solidFill>
                  <a:srgbClr val="FF0000"/>
                </a:solidFill>
              </a:rPr>
              <a:t>(4.9</a:t>
            </a:r>
            <a:r>
              <a:rPr lang="en-US" sz="2400" dirty="0" smtClean="0">
                <a:solidFill>
                  <a:srgbClr val="FF0000"/>
                </a:solidFill>
              </a:rPr>
              <a:t>%)</a:t>
            </a:r>
            <a:endParaRPr lang="en-US" sz="2200" dirty="0" smtClean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200" dirty="0" smtClean="0">
              <a:solidFill>
                <a:srgbClr val="2F444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rgbClr val="2F444E"/>
                </a:solidFill>
              </a:rPr>
              <a:t>A </a:t>
            </a:r>
            <a:r>
              <a:rPr lang="en-US" sz="2200" dirty="0">
                <a:solidFill>
                  <a:srgbClr val="2F444E"/>
                </a:solidFill>
              </a:rPr>
              <a:t>minority of those </a:t>
            </a:r>
            <a:r>
              <a:rPr lang="en-US" sz="2200" dirty="0" smtClean="0">
                <a:solidFill>
                  <a:srgbClr val="2F444E"/>
                </a:solidFill>
              </a:rPr>
              <a:t>with a mental health disorder </a:t>
            </a:r>
            <a:r>
              <a:rPr lang="en-US" sz="2200" dirty="0">
                <a:solidFill>
                  <a:srgbClr val="2F444E"/>
                </a:solidFill>
              </a:rPr>
              <a:t>received </a:t>
            </a:r>
            <a:r>
              <a:rPr lang="en-US" sz="2200" dirty="0" smtClean="0">
                <a:solidFill>
                  <a:srgbClr val="2F444E"/>
                </a:solidFill>
              </a:rPr>
              <a:t>professional treatment.</a:t>
            </a:r>
          </a:p>
        </p:txBody>
      </p:sp>
    </p:spTree>
    <p:extLst>
      <p:ext uri="{BB962C8B-B14F-4D97-AF65-F5344CB8AC3E}">
        <p14:creationId xmlns:p14="http://schemas.microsoft.com/office/powerpoint/2010/main" val="271770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875" y="2682608"/>
            <a:ext cx="8288141" cy="36560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</a:rPr>
              <a:t>12</a:t>
            </a:r>
            <a:r>
              <a:rPr lang="en-US" sz="2400" dirty="0">
                <a:solidFill>
                  <a:srgbClr val="FF0000"/>
                </a:solidFill>
              </a:rPr>
              <a:t>% </a:t>
            </a:r>
            <a:r>
              <a:rPr lang="en-US" sz="2400" dirty="0"/>
              <a:t>of the surveyed refugee households had experienced a physical or mental </a:t>
            </a:r>
            <a:r>
              <a:rPr lang="en-US" sz="2400" dirty="0" smtClean="0"/>
              <a:t>disability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3</a:t>
            </a:r>
            <a:r>
              <a:rPr lang="en-US" sz="2400" dirty="0"/>
              <a:t>% of households reported one or more residents in need of mental </a:t>
            </a:r>
            <a:r>
              <a:rPr lang="en-US" sz="2400" dirty="0" smtClean="0"/>
              <a:t>care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Minorities have </a:t>
            </a:r>
            <a:r>
              <a:rPr lang="en-US" sz="2400" dirty="0"/>
              <a:t>sought professional </a:t>
            </a:r>
            <a:r>
              <a:rPr lang="en-US" sz="2400" dirty="0" smtClean="0"/>
              <a:t>treatment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Difficulties </a:t>
            </a:r>
            <a:r>
              <a:rPr lang="en-US" sz="2400" dirty="0"/>
              <a:t>in accessing </a:t>
            </a:r>
            <a:r>
              <a:rPr lang="en-US" sz="2400" dirty="0" smtClean="0"/>
              <a:t>services were due </a:t>
            </a:r>
            <a:r>
              <a:rPr lang="en-US" sz="2400" dirty="0"/>
              <a:t>to the cost of </a:t>
            </a:r>
            <a:r>
              <a:rPr lang="en-US" sz="2400" dirty="0" smtClean="0"/>
              <a:t>treatment, consultation </a:t>
            </a:r>
            <a:r>
              <a:rPr lang="en-US" sz="2400" dirty="0"/>
              <a:t>fees, </a:t>
            </a:r>
            <a:r>
              <a:rPr lang="en-US" sz="2400" dirty="0" smtClean="0"/>
              <a:t>and not </a:t>
            </a:r>
            <a:r>
              <a:rPr lang="en-US" sz="2400" dirty="0"/>
              <a:t>knowing where to seek help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07302" y="1480962"/>
            <a:ext cx="7886700" cy="901786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+mn-lt"/>
              </a:rPr>
              <a:t>Burden of Mental Health in Lebanon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Burden among Syrian Refugees </a:t>
            </a:r>
            <a:endParaRPr 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24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GHI | Colors">
      <a:dk1>
        <a:sysClr val="windowText" lastClr="000000"/>
      </a:dk1>
      <a:lt1>
        <a:sysClr val="window" lastClr="FFFFFF"/>
      </a:lt1>
      <a:dk2>
        <a:srgbClr val="202F38"/>
      </a:dk2>
      <a:lt2>
        <a:srgbClr val="E5E8E2"/>
      </a:lt2>
      <a:accent1>
        <a:srgbClr val="409CA1"/>
      </a:accent1>
      <a:accent2>
        <a:srgbClr val="E70A26"/>
      </a:accent2>
      <a:accent3>
        <a:srgbClr val="429FA6"/>
      </a:accent3>
      <a:accent4>
        <a:srgbClr val="E70C27"/>
      </a:accent4>
      <a:accent5>
        <a:srgbClr val="429FA6"/>
      </a:accent5>
      <a:accent6>
        <a:srgbClr val="E70C27"/>
      </a:accent6>
      <a:hlink>
        <a:srgbClr val="429FA6"/>
      </a:hlink>
      <a:folHlink>
        <a:srgbClr val="E70C2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37029</TotalTime>
  <Words>1902</Words>
  <Application>Microsoft Office PowerPoint</Application>
  <PresentationFormat>On-screen Show (4:3)</PresentationFormat>
  <Paragraphs>255</Paragraphs>
  <Slides>39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Calibri</vt:lpstr>
      <vt:lpstr>Calibri (Body)</vt:lpstr>
      <vt:lpstr>Calibri Light</vt:lpstr>
      <vt:lpstr>Times New Roman</vt:lpstr>
      <vt:lpstr>Wingdings</vt:lpstr>
      <vt:lpstr>Office Theme</vt:lpstr>
      <vt:lpstr>1_Office Theme</vt:lpstr>
      <vt:lpstr>A Community–Based System Dynamics Approach for Understanding Factors Affecting Mental Health and Health Seeking Behaviors in Beirut and Beqaa Regions of Lebanon </vt:lpstr>
      <vt:lpstr>RESEARCH TEAM </vt:lpstr>
      <vt:lpstr>OUTLINE </vt:lpstr>
      <vt:lpstr>Background</vt:lpstr>
      <vt:lpstr>GLOBAL BURDEN OF THE DISEASE </vt:lpstr>
      <vt:lpstr>DISPARITIES IN OUTCOME OF TREATMENT</vt:lpstr>
      <vt:lpstr>LEBANON: OVERVIEW</vt:lpstr>
      <vt:lpstr>Burden of Mental Health in Lebanon</vt:lpstr>
      <vt:lpstr>Burden of Mental Health in Lebanon  Burden among Syrian Refugees </vt:lpstr>
      <vt:lpstr>AIMS OF THE STUDY  </vt:lpstr>
      <vt:lpstr>Methods </vt:lpstr>
      <vt:lpstr>STUDY DESIGN </vt:lpstr>
      <vt:lpstr>STUDY LOCATION  </vt:lpstr>
      <vt:lpstr>PowerPoint Presentation</vt:lpstr>
      <vt:lpstr>Data Collection and Analysis: Semi Structured Interviews </vt:lpstr>
      <vt:lpstr>DATA COLLECTION AND ANALYSIS: GROUP MODEL BUILDING</vt:lpstr>
      <vt:lpstr>DATA COLLECTION AND ANALYSIS: GROUP MODEL BUILDING</vt:lpstr>
      <vt:lpstr>RESULTS </vt:lpstr>
      <vt:lpstr>Three thematic areas emerged from the data collected </vt:lpstr>
      <vt:lpstr>Perceptions of Mental Health Problems  </vt:lpstr>
      <vt:lpstr>When discussing the onset of mental health issues,  participants identified diverse drivers and risk factors </vt:lpstr>
      <vt:lpstr>PowerPoint Presentation</vt:lpstr>
      <vt:lpstr>Long term effects of exposure to war and violence (Blue Zone)</vt:lpstr>
      <vt:lpstr>Integration challenges resulting from the political and social effects of war  (Orange Zone) </vt:lpstr>
      <vt:lpstr>Socioeconomic constraints (Green Zone)</vt:lpstr>
      <vt:lpstr>Gendered expectations driving onset of mental health issues </vt:lpstr>
      <vt:lpstr>Health seeking behaviors and practices to maintain wellbeing</vt:lpstr>
      <vt:lpstr>Health seeking behaviors and practices to maintain wellbeing</vt:lpstr>
      <vt:lpstr>Health seeking behaviors and practices to maintain wellbeing</vt:lpstr>
      <vt:lpstr>PowerPoint Presentation</vt:lpstr>
      <vt:lpstr>PowerPoint Presentation</vt:lpstr>
      <vt:lpstr>Health seeking behaviors and practices to maintain wellbeing</vt:lpstr>
      <vt:lpstr>Points of fragility </vt:lpstr>
      <vt:lpstr>Intervention strategies discussed by participants </vt:lpstr>
      <vt:lpstr>PowerPoint Presentation</vt:lpstr>
      <vt:lpstr>Conclusions and Recommendations </vt:lpstr>
      <vt:lpstr>Conclusions </vt:lpstr>
      <vt:lpstr>Recommendations </vt:lpstr>
      <vt:lpstr>Thank You </vt:lpstr>
    </vt:vector>
  </TitlesOfParts>
  <Company>American University of Beirut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Mireille Haber</dc:creator>
  <cp:lastModifiedBy>Redman, Mairi</cp:lastModifiedBy>
  <cp:revision>186</cp:revision>
  <dcterms:created xsi:type="dcterms:W3CDTF">2018-08-09T10:13:51Z</dcterms:created>
  <dcterms:modified xsi:type="dcterms:W3CDTF">2019-10-11T09:57:59Z</dcterms:modified>
</cp:coreProperties>
</file>