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4"/>
  </p:notesMasterIdLst>
  <p:sldIdLst>
    <p:sldId id="256" r:id="rId3"/>
    <p:sldId id="257" r:id="rId4"/>
    <p:sldId id="258" r:id="rId5"/>
    <p:sldId id="259" r:id="rId6"/>
    <p:sldId id="260" r:id="rId7"/>
    <p:sldId id="261" r:id="rId8"/>
    <p:sldId id="262" r:id="rId9"/>
    <p:sldId id="263" r:id="rId10"/>
    <p:sldId id="264" r:id="rId11"/>
    <p:sldId id="265" r:id="rId12"/>
    <p:sldId id="266"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5" d="100"/>
          <a:sy n="115" d="100"/>
        </p:scale>
        <p:origin x="372" y="1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610330-632E-416F-9427-91E6A478A538}" type="datetimeFigureOut">
              <a:rPr lang="en-GB" smtClean="0"/>
              <a:t>10/09/2020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B2C103-2E49-44CC-9046-832CBAD488A8}" type="slidenum">
              <a:rPr lang="en-GB" smtClean="0"/>
              <a:t>‹#›</a:t>
            </a:fld>
            <a:endParaRPr lang="en-GB"/>
          </a:p>
        </p:txBody>
      </p:sp>
    </p:spTree>
    <p:extLst>
      <p:ext uri="{BB962C8B-B14F-4D97-AF65-F5344CB8AC3E}">
        <p14:creationId xmlns:p14="http://schemas.microsoft.com/office/powerpoint/2010/main" val="15180496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GB" b="1" dirty="0"/>
              <a:t>Changing H&amp;SC landscape  </a:t>
            </a:r>
          </a:p>
          <a:p>
            <a:pPr marL="171450" indent="-171450" eaLnBrk="1" fontAlgn="auto" hangingPunct="1">
              <a:spcBef>
                <a:spcPts val="0"/>
              </a:spcBef>
              <a:spcAft>
                <a:spcPts val="0"/>
              </a:spcAft>
              <a:buFont typeface="Arial" panose="020B0604020202020204" pitchFamily="34" charset="0"/>
              <a:buChar char="•"/>
              <a:defRPr/>
            </a:pPr>
            <a:r>
              <a:rPr lang="en-GB" dirty="0"/>
              <a:t>Means an extension of the roles &amp; skills for AHPs and a masters level degree will enable to prepare graduates to be able to work within this changing landscape.  </a:t>
            </a:r>
          </a:p>
          <a:p>
            <a:pPr marL="171450" indent="-171450" eaLnBrk="1" fontAlgn="auto" hangingPunct="1">
              <a:spcBef>
                <a:spcPts val="0"/>
              </a:spcBef>
              <a:spcAft>
                <a:spcPts val="0"/>
              </a:spcAft>
              <a:buFont typeface="Arial" panose="020B0604020202020204" pitchFamily="34" charset="0"/>
              <a:buChar char="•"/>
              <a:defRPr/>
            </a:pPr>
            <a:r>
              <a:rPr lang="en-GB" dirty="0"/>
              <a:t>The proposed programme will prepare graduates for entering the pathway towards advanced practice. </a:t>
            </a:r>
          </a:p>
          <a:p>
            <a:pPr marL="171450" indent="-171450" eaLnBrk="1" fontAlgn="auto" hangingPunct="1">
              <a:spcBef>
                <a:spcPts val="0"/>
              </a:spcBef>
              <a:spcAft>
                <a:spcPts val="0"/>
              </a:spcAft>
              <a:buFont typeface="Arial" panose="020B0604020202020204" pitchFamily="34" charset="0"/>
              <a:buChar char="•"/>
              <a:defRPr/>
            </a:pPr>
            <a:endParaRPr lang="en-GB" dirty="0"/>
          </a:p>
          <a:p>
            <a:pPr eaLnBrk="1" fontAlgn="auto" hangingPunct="1">
              <a:spcBef>
                <a:spcPts val="0"/>
              </a:spcBef>
              <a:spcAft>
                <a:spcPts val="0"/>
              </a:spcAft>
              <a:defRPr/>
            </a:pPr>
            <a:r>
              <a:rPr lang="en-GB" b="1" dirty="0"/>
              <a:t>Internally, QMU undertook a portfolio review. The outcomes of this review were  </a:t>
            </a:r>
          </a:p>
          <a:p>
            <a:pPr marL="171450" indent="-171450" eaLnBrk="1" fontAlgn="auto" hangingPunct="1">
              <a:spcBef>
                <a:spcPts val="0"/>
              </a:spcBef>
              <a:spcAft>
                <a:spcPts val="0"/>
              </a:spcAft>
              <a:buFont typeface="Arial" panose="020B0604020202020204" pitchFamily="34" charset="0"/>
              <a:buChar char="•"/>
              <a:defRPr/>
            </a:pPr>
            <a:r>
              <a:rPr lang="en-GB" dirty="0"/>
              <a:t>A move to improve the efficiency of programme delivery (preventing duplication across pre-reg provision) </a:t>
            </a:r>
            <a:endParaRPr lang="en-GB" dirty="0">
              <a:cs typeface="Calibri"/>
            </a:endParaRPr>
          </a:p>
          <a:p>
            <a:pPr marL="171450" indent="-171450" eaLnBrk="1" fontAlgn="auto" hangingPunct="1">
              <a:spcBef>
                <a:spcPts val="0"/>
              </a:spcBef>
              <a:spcAft>
                <a:spcPts val="0"/>
              </a:spcAft>
              <a:buFont typeface="Arial" panose="020B0604020202020204" pitchFamily="34" charset="0"/>
              <a:buChar char="•"/>
              <a:defRPr/>
            </a:pPr>
            <a:r>
              <a:rPr lang="en-GB" dirty="0"/>
              <a:t>A move to increase the number of PG students </a:t>
            </a:r>
            <a:endParaRPr lang="en-GB" dirty="0">
              <a:cs typeface="Calibri"/>
            </a:endParaRPr>
          </a:p>
          <a:p>
            <a:pPr marL="171450" indent="-171450" eaLnBrk="1" fontAlgn="auto" hangingPunct="1">
              <a:spcBef>
                <a:spcPts val="0"/>
              </a:spcBef>
              <a:spcAft>
                <a:spcPts val="0"/>
              </a:spcAft>
              <a:buFont typeface="Arial" panose="020B0604020202020204" pitchFamily="34" charset="0"/>
              <a:buChar char="•"/>
              <a:defRPr/>
            </a:pPr>
            <a:endParaRPr lang="en-GB" dirty="0"/>
          </a:p>
          <a:p>
            <a:pPr eaLnBrk="1" fontAlgn="auto" hangingPunct="1">
              <a:spcBef>
                <a:spcPts val="0"/>
              </a:spcBef>
              <a:spcAft>
                <a:spcPts val="0"/>
              </a:spcAft>
              <a:defRPr/>
            </a:pPr>
            <a:r>
              <a:rPr lang="en-GB" dirty="0"/>
              <a:t>Beyond the portfolio review, we saw this as a really positive opportunity to create an integrated community of occupational therapy educators and learners  </a:t>
            </a:r>
          </a:p>
          <a:p>
            <a:pPr marL="171450" indent="-171450" eaLnBrk="1" fontAlgn="auto" hangingPunct="1">
              <a:spcBef>
                <a:spcPts val="0"/>
              </a:spcBef>
              <a:spcAft>
                <a:spcPts val="0"/>
              </a:spcAft>
              <a:buFont typeface="Arial" panose="020B0604020202020204" pitchFamily="34" charset="0"/>
              <a:buChar char="•"/>
              <a:defRPr/>
            </a:pPr>
            <a:endParaRPr lang="en-GB" dirty="0"/>
          </a:p>
          <a:p>
            <a:pPr marL="171450" indent="-171450" eaLnBrk="1" fontAlgn="auto" hangingPunct="1">
              <a:spcBef>
                <a:spcPts val="0"/>
              </a:spcBef>
              <a:spcAft>
                <a:spcPts val="0"/>
              </a:spcAft>
              <a:buFont typeface="Arial" panose="020B0604020202020204" pitchFamily="34" charset="0"/>
              <a:buChar char="•"/>
              <a:defRPr/>
            </a:pPr>
            <a:r>
              <a:rPr lang="en-GB" dirty="0"/>
              <a:t>Local competitors already providing M level OT programme</a:t>
            </a:r>
          </a:p>
          <a:p>
            <a:pPr marL="171450" indent="-171450" eaLnBrk="1" fontAlgn="auto" hangingPunct="1">
              <a:spcBef>
                <a:spcPts val="0"/>
              </a:spcBef>
              <a:spcAft>
                <a:spcPts val="0"/>
              </a:spcAft>
              <a:buFont typeface="Arial" panose="020B0604020202020204" pitchFamily="34" charset="0"/>
              <a:buChar char="•"/>
              <a:defRPr/>
            </a:pPr>
            <a:endParaRPr lang="en-GB" dirty="0"/>
          </a:p>
          <a:p>
            <a:pPr eaLnBrk="1" fontAlgn="auto" hangingPunct="1">
              <a:spcBef>
                <a:spcPts val="0"/>
              </a:spcBef>
              <a:spcAft>
                <a:spcPts val="0"/>
              </a:spcAft>
              <a:defRPr/>
            </a:pPr>
            <a:r>
              <a:rPr lang="en-GB" dirty="0"/>
              <a:t>So in rethinking our approach towards reshaping our pre-reg provision, we were guided by the institutional vision and mission, as well as our divisional values, which relate very well to our philosophical standpoint….: </a:t>
            </a:r>
          </a:p>
          <a:p>
            <a:pPr eaLnBrk="1" fontAlgn="auto" hangingPunct="1">
              <a:spcBef>
                <a:spcPts val="0"/>
              </a:spcBef>
              <a:spcAft>
                <a:spcPts val="0"/>
              </a:spcAft>
              <a:defRPr/>
            </a:pPr>
            <a:endParaRPr lang="en-GB" dirty="0">
              <a:cs typeface="Calibri"/>
            </a:endParaRPr>
          </a:p>
          <a:p>
            <a:pPr eaLnBrk="1" fontAlgn="auto" hangingPunct="1">
              <a:spcBef>
                <a:spcPts val="0"/>
              </a:spcBef>
              <a:spcAft>
                <a:spcPts val="0"/>
              </a:spcAft>
              <a:defRPr/>
            </a:pPr>
            <a:r>
              <a:rPr lang="en-GB" dirty="0"/>
              <a:t>{SLIDE}</a:t>
            </a:r>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393DF3E6-8F9A-4D84-B940-224E8D943C68}" type="slidenum">
              <a:rPr kumimoji="0" lang="en-GB" altLang="en-US" sz="1200" b="0" i="0" u="none" strike="noStrike" kern="1200" cap="none" spc="0" normalizeH="0" baseline="0" noProof="0" smtClean="0">
                <a:ln>
                  <a:noFill/>
                </a:ln>
                <a:solidFill>
                  <a:prstClr val="black"/>
                </a:solidFill>
                <a:effectLst/>
                <a:uLnTx/>
                <a:uFillTx/>
                <a:latin typeface="Times"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a:t>
            </a:fld>
            <a:endParaRPr kumimoji="0" lang="en-GB" altLang="en-US" sz="1200" b="0" i="0" u="none" strike="noStrike" kern="1200" cap="none" spc="0" normalizeH="0" baseline="0" noProof="0" smtClean="0">
              <a:ln>
                <a:noFill/>
              </a:ln>
              <a:solidFill>
                <a:prstClr val="black"/>
              </a:solidFill>
              <a:effectLst/>
              <a:uLnTx/>
              <a:uFillTx/>
              <a:latin typeface="Times" panose="02020603050405020304" pitchFamily="18" charset="0"/>
              <a:ea typeface="+mn-ea"/>
              <a:cs typeface="+mn-cs"/>
            </a:endParaRPr>
          </a:p>
        </p:txBody>
      </p:sp>
    </p:spTree>
    <p:extLst>
      <p:ext uri="{BB962C8B-B14F-4D97-AF65-F5344CB8AC3E}">
        <p14:creationId xmlns:p14="http://schemas.microsoft.com/office/powerpoint/2010/main" val="21311293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smtClean="0"/>
              <a:t>Underpinning our programme philosophy is the belief that health and wellbeing can be sustained and enhanced when people are engaged in meaningful and valued occupation. </a:t>
            </a:r>
            <a:endParaRPr lang="en-US" altLang="en-US" smtClean="0"/>
          </a:p>
          <a:p>
            <a:pPr eaLnBrk="1" hangingPunct="1">
              <a:spcBef>
                <a:spcPct val="0"/>
              </a:spcBef>
            </a:pPr>
            <a:endParaRPr lang="en-GB" altLang="en-US" smtClean="0"/>
          </a:p>
          <a:p>
            <a:pPr eaLnBrk="1" hangingPunct="1">
              <a:spcBef>
                <a:spcPct val="0"/>
              </a:spcBef>
            </a:pPr>
            <a:r>
              <a:rPr lang="en-GB" altLang="en-US" smtClean="0"/>
              <a:t>Two other factors aligned with World Federation standards are around recognising occupational barriers and injustices, and anticipating the occupational needs of individuals groups communities. </a:t>
            </a:r>
          </a:p>
          <a:p>
            <a:pPr eaLnBrk="1" hangingPunct="1">
              <a:spcBef>
                <a:spcPct val="0"/>
              </a:spcBef>
            </a:pPr>
            <a:endParaRPr lang="en-GB" altLang="en-US" smtClean="0"/>
          </a:p>
          <a:p>
            <a:pPr eaLnBrk="1" hangingPunct="1">
              <a:spcBef>
                <a:spcPct val="0"/>
              </a:spcBef>
            </a:pPr>
            <a:r>
              <a:rPr lang="en-GB" altLang="en-US" smtClean="0"/>
              <a:t>Lastly, sustainability: education is such an important for change, particularly when it comes to sustainability, so sustainable practice both within and outside of the university as well as recognising the links between the concepts of sustainability and occupation</a:t>
            </a:r>
          </a:p>
          <a:p>
            <a:pPr eaLnBrk="1" hangingPunct="1">
              <a:spcBef>
                <a:spcPct val="0"/>
              </a:spcBef>
            </a:pPr>
            <a:endParaRPr lang="en-GB" altLang="en-US" smtClean="0"/>
          </a:p>
          <a:p>
            <a:pPr eaLnBrk="1" hangingPunct="1">
              <a:spcBef>
                <a:spcPct val="0"/>
              </a:spcBef>
            </a:pPr>
            <a:r>
              <a:rPr lang="en-GB" altLang="en-US" smtClean="0"/>
              <a:t>{SLIDE} </a:t>
            </a:r>
          </a:p>
          <a:p>
            <a:pPr eaLnBrk="1" hangingPunct="1">
              <a:spcBef>
                <a:spcPct val="0"/>
              </a:spcBef>
            </a:pPr>
            <a:endParaRPr lang="en-GB" altLang="en-US" smtClean="0"/>
          </a:p>
          <a:p>
            <a:pPr eaLnBrk="1" hangingPunct="1">
              <a:spcBef>
                <a:spcPct val="0"/>
              </a:spcBef>
            </a:pPr>
            <a:endParaRPr lang="en-US" altLang="en-US" smtClean="0"/>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21FF42BD-AED9-4F22-A7E3-86FCEEDDC253}" type="slidenum">
              <a:rPr kumimoji="0" lang="en-GB" altLang="en-US" sz="1200" b="0" i="0" u="none" strike="noStrike" kern="1200" cap="none" spc="0" normalizeH="0" baseline="0" noProof="0" smtClean="0">
                <a:ln>
                  <a:noFill/>
                </a:ln>
                <a:solidFill>
                  <a:prstClr val="black"/>
                </a:solidFill>
                <a:effectLst/>
                <a:uLnTx/>
                <a:uFillTx/>
                <a:latin typeface="Times"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4</a:t>
            </a:fld>
            <a:endParaRPr kumimoji="0" lang="en-GB" altLang="en-US" sz="1200" b="0" i="0" u="none" strike="noStrike" kern="1200" cap="none" spc="0" normalizeH="0" baseline="0" noProof="0" smtClean="0">
              <a:ln>
                <a:noFill/>
              </a:ln>
              <a:solidFill>
                <a:prstClr val="black"/>
              </a:solidFill>
              <a:effectLst/>
              <a:uLnTx/>
              <a:uFillTx/>
              <a:latin typeface="Times" panose="02020603050405020304" pitchFamily="18" charset="0"/>
              <a:ea typeface="+mn-ea"/>
              <a:cs typeface="+mn-cs"/>
            </a:endParaRPr>
          </a:p>
        </p:txBody>
      </p:sp>
    </p:spTree>
    <p:extLst>
      <p:ext uri="{BB962C8B-B14F-4D97-AF65-F5344CB8AC3E}">
        <p14:creationId xmlns:p14="http://schemas.microsoft.com/office/powerpoint/2010/main" val="10999847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smtClean="0"/>
              <a:t>We aim to produce graduates who are autonomous, critical thinkers, lifelong learners. </a:t>
            </a:r>
          </a:p>
          <a:p>
            <a:pPr eaLnBrk="1" hangingPunct="1">
              <a:spcBef>
                <a:spcPct val="0"/>
              </a:spcBef>
            </a:pPr>
            <a:r>
              <a:rPr lang="en-GB" altLang="en-US" smtClean="0"/>
              <a:t>The next slide outlines a few more outcomes for our graduates. </a:t>
            </a:r>
          </a:p>
          <a:p>
            <a:pPr eaLnBrk="1" hangingPunct="1">
              <a:spcBef>
                <a:spcPct val="0"/>
              </a:spcBef>
            </a:pPr>
            <a:endParaRPr lang="en-GB" altLang="en-US" smtClean="0"/>
          </a:p>
          <a:p>
            <a:pPr eaLnBrk="1" hangingPunct="1">
              <a:spcBef>
                <a:spcPct val="0"/>
              </a:spcBef>
            </a:pPr>
            <a:r>
              <a:rPr lang="en-GB" altLang="en-US" smtClean="0"/>
              <a:t>Of course, we aim for our graduates to be competent occupational therapists, so our graduates meet HCPC SOPs. </a:t>
            </a:r>
          </a:p>
          <a:p>
            <a:pPr eaLnBrk="1" hangingPunct="1">
              <a:spcBef>
                <a:spcPct val="0"/>
              </a:spcBef>
            </a:pPr>
            <a:endParaRPr lang="en-GB" altLang="en-US" smtClean="0"/>
          </a:p>
          <a:p>
            <a:pPr eaLnBrk="1" hangingPunct="1">
              <a:spcBef>
                <a:spcPct val="0"/>
              </a:spcBef>
            </a:pPr>
            <a:r>
              <a:rPr lang="en-GB" altLang="en-US" smtClean="0"/>
              <a:t>We aim to instil a really strong professional identity, so our graduates are able to recognise and articulate unique contribution of occupation to the health and wellbeing of individuals, families groups and communities. </a:t>
            </a:r>
          </a:p>
          <a:p>
            <a:pPr eaLnBrk="1" hangingPunct="1">
              <a:spcBef>
                <a:spcPct val="0"/>
              </a:spcBef>
            </a:pPr>
            <a:endParaRPr lang="en-GB" altLang="en-US" smtClean="0"/>
          </a:p>
          <a:p>
            <a:pPr eaLnBrk="1" hangingPunct="1">
              <a:spcBef>
                <a:spcPct val="0"/>
              </a:spcBef>
            </a:pPr>
            <a:r>
              <a:rPr lang="en-GB" altLang="en-US" smtClean="0"/>
              <a:t>We aim to produce graduates who value collaborative, person / community centred practice. </a:t>
            </a:r>
          </a:p>
          <a:p>
            <a:pPr eaLnBrk="1" hangingPunct="1">
              <a:spcBef>
                <a:spcPct val="0"/>
              </a:spcBef>
            </a:pPr>
            <a:endParaRPr lang="en-GB" altLang="en-US" smtClean="0"/>
          </a:p>
          <a:p>
            <a:pPr eaLnBrk="1" hangingPunct="1">
              <a:spcBef>
                <a:spcPct val="0"/>
              </a:spcBef>
            </a:pPr>
            <a:r>
              <a:rPr lang="en-GB" altLang="en-US" smtClean="0"/>
              <a:t>{SLIDE}</a:t>
            </a:r>
            <a:endParaRPr lang="en-US" altLang="en-US" smtClean="0"/>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08EB759F-235F-4FF4-893A-E8522C6BBF69}" type="slidenum">
              <a:rPr kumimoji="0" lang="en-GB" altLang="en-US" sz="1200" b="0" i="0" u="none" strike="noStrike" kern="1200" cap="none" spc="0" normalizeH="0" baseline="0" noProof="0" smtClean="0">
                <a:ln>
                  <a:noFill/>
                </a:ln>
                <a:solidFill>
                  <a:prstClr val="black"/>
                </a:solidFill>
                <a:effectLst/>
                <a:uLnTx/>
                <a:uFillTx/>
                <a:latin typeface="Times"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5</a:t>
            </a:fld>
            <a:endParaRPr kumimoji="0" lang="en-GB" altLang="en-US" sz="1200" b="0" i="0" u="none" strike="noStrike" kern="1200" cap="none" spc="0" normalizeH="0" baseline="0" noProof="0" smtClean="0">
              <a:ln>
                <a:noFill/>
              </a:ln>
              <a:solidFill>
                <a:prstClr val="black"/>
              </a:solidFill>
              <a:effectLst/>
              <a:uLnTx/>
              <a:uFillTx/>
              <a:latin typeface="Times" panose="02020603050405020304" pitchFamily="18" charset="0"/>
              <a:ea typeface="+mn-ea"/>
              <a:cs typeface="+mn-cs"/>
            </a:endParaRPr>
          </a:p>
        </p:txBody>
      </p:sp>
    </p:spTree>
    <p:extLst>
      <p:ext uri="{BB962C8B-B14F-4D97-AF65-F5344CB8AC3E}">
        <p14:creationId xmlns:p14="http://schemas.microsoft.com/office/powerpoint/2010/main" val="11344117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smtClean="0"/>
              <a:t>So this slide summarises who graduates will be, and how they will practice:</a:t>
            </a:r>
          </a:p>
          <a:p>
            <a:pPr eaLnBrk="1" hangingPunct="1">
              <a:spcBef>
                <a:spcPct val="0"/>
              </a:spcBef>
            </a:pPr>
            <a:endParaRPr lang="en-GB" altLang="en-US" smtClean="0"/>
          </a:p>
          <a:p>
            <a:pPr eaLnBrk="1" hangingPunct="1">
              <a:spcBef>
                <a:spcPct val="0"/>
              </a:spcBef>
            </a:pPr>
            <a:r>
              <a:rPr lang="en-GB" altLang="en-US" smtClean="0"/>
              <a:t>Occupation focused, </a:t>
            </a:r>
          </a:p>
          <a:p>
            <a:pPr eaLnBrk="1" hangingPunct="1">
              <a:spcBef>
                <a:spcPct val="0"/>
              </a:spcBef>
            </a:pPr>
            <a:endParaRPr lang="en-GB" altLang="en-US" smtClean="0"/>
          </a:p>
          <a:p>
            <a:pPr eaLnBrk="1" hangingPunct="1">
              <a:spcBef>
                <a:spcPct val="0"/>
              </a:spcBef>
            </a:pPr>
            <a:r>
              <a:rPr lang="en-GB" altLang="en-US" smtClean="0"/>
              <a:t>Professional</a:t>
            </a:r>
          </a:p>
          <a:p>
            <a:pPr eaLnBrk="1" hangingPunct="1">
              <a:spcBef>
                <a:spcPct val="0"/>
              </a:spcBef>
            </a:pPr>
            <a:endParaRPr lang="en-GB" altLang="en-US" smtClean="0"/>
          </a:p>
          <a:p>
            <a:pPr eaLnBrk="1" hangingPunct="1">
              <a:spcBef>
                <a:spcPct val="0"/>
              </a:spcBef>
            </a:pPr>
            <a:r>
              <a:rPr lang="en-GB" altLang="en-US" smtClean="0"/>
              <a:t>Confident</a:t>
            </a:r>
          </a:p>
          <a:p>
            <a:pPr eaLnBrk="1" hangingPunct="1">
              <a:spcBef>
                <a:spcPct val="0"/>
              </a:spcBef>
            </a:pPr>
            <a:endParaRPr lang="en-GB" altLang="en-US" smtClean="0"/>
          </a:p>
          <a:p>
            <a:pPr eaLnBrk="1" hangingPunct="1">
              <a:spcBef>
                <a:spcPct val="0"/>
              </a:spcBef>
            </a:pPr>
            <a:r>
              <a:rPr lang="en-GB" altLang="en-US" smtClean="0"/>
              <a:t>Self aware</a:t>
            </a:r>
          </a:p>
          <a:p>
            <a:pPr eaLnBrk="1" hangingPunct="1">
              <a:spcBef>
                <a:spcPct val="0"/>
              </a:spcBef>
            </a:pPr>
            <a:endParaRPr lang="en-GB" altLang="en-US" smtClean="0"/>
          </a:p>
          <a:p>
            <a:pPr eaLnBrk="1" hangingPunct="1">
              <a:spcBef>
                <a:spcPct val="0"/>
              </a:spcBef>
            </a:pPr>
            <a:r>
              <a:rPr lang="en-GB" altLang="en-US" smtClean="0"/>
              <a:t>Politically aware</a:t>
            </a:r>
          </a:p>
          <a:p>
            <a:pPr eaLnBrk="1" hangingPunct="1">
              <a:spcBef>
                <a:spcPct val="0"/>
              </a:spcBef>
            </a:pPr>
            <a:endParaRPr lang="en-GB" altLang="en-US" smtClean="0"/>
          </a:p>
          <a:p>
            <a:pPr eaLnBrk="1" hangingPunct="1">
              <a:spcBef>
                <a:spcPct val="0"/>
              </a:spcBef>
            </a:pPr>
            <a:r>
              <a:rPr lang="en-GB" altLang="en-US" smtClean="0"/>
              <a:t>Critical thinking</a:t>
            </a:r>
          </a:p>
          <a:p>
            <a:pPr eaLnBrk="1" hangingPunct="1">
              <a:spcBef>
                <a:spcPct val="0"/>
              </a:spcBef>
            </a:pPr>
            <a:endParaRPr lang="en-GB" altLang="en-US" smtClean="0"/>
          </a:p>
          <a:p>
            <a:pPr eaLnBrk="1" hangingPunct="1">
              <a:spcBef>
                <a:spcPct val="0"/>
              </a:spcBef>
            </a:pPr>
            <a:r>
              <a:rPr lang="en-GB" altLang="en-US" smtClean="0"/>
              <a:t>Evidence informed </a:t>
            </a:r>
          </a:p>
          <a:p>
            <a:pPr eaLnBrk="1" hangingPunct="1">
              <a:spcBef>
                <a:spcPct val="0"/>
              </a:spcBef>
            </a:pPr>
            <a:endParaRPr lang="en-GB" altLang="en-US" smtClean="0"/>
          </a:p>
          <a:p>
            <a:pPr eaLnBrk="1" hangingPunct="1">
              <a:spcBef>
                <a:spcPct val="0"/>
              </a:spcBef>
            </a:pPr>
            <a:r>
              <a:rPr lang="en-GB" altLang="en-US" smtClean="0"/>
              <a:t>Prepared for practice in diverse contexts</a:t>
            </a:r>
          </a:p>
          <a:p>
            <a:pPr eaLnBrk="1" hangingPunct="1">
              <a:spcBef>
                <a:spcPct val="0"/>
              </a:spcBef>
            </a:pPr>
            <a:endParaRPr lang="en-GB" altLang="en-US" smtClean="0"/>
          </a:p>
          <a:p>
            <a:pPr eaLnBrk="1" hangingPunct="1">
              <a:spcBef>
                <a:spcPct val="0"/>
              </a:spcBef>
            </a:pPr>
            <a:r>
              <a:rPr lang="en-GB" altLang="en-US" smtClean="0"/>
              <a:t>Strong collaborator yet autonomous and skills practitioner</a:t>
            </a:r>
          </a:p>
          <a:p>
            <a:pPr eaLnBrk="1" hangingPunct="1">
              <a:spcBef>
                <a:spcPct val="0"/>
              </a:spcBef>
            </a:pPr>
            <a:endParaRPr lang="en-GB" altLang="en-US" smtClean="0"/>
          </a:p>
          <a:p>
            <a:pPr eaLnBrk="1" hangingPunct="1">
              <a:spcBef>
                <a:spcPct val="0"/>
              </a:spcBef>
            </a:pPr>
            <a:r>
              <a:rPr lang="en-GB" altLang="en-US" smtClean="0"/>
              <a:t>Very much focused on values </a:t>
            </a:r>
          </a:p>
          <a:p>
            <a:pPr eaLnBrk="1" hangingPunct="1">
              <a:spcBef>
                <a:spcPct val="0"/>
              </a:spcBef>
            </a:pPr>
            <a:endParaRPr lang="en-GB" altLang="en-US" smtClean="0"/>
          </a:p>
          <a:p>
            <a:pPr eaLnBrk="1" hangingPunct="1">
              <a:spcBef>
                <a:spcPct val="0"/>
              </a:spcBef>
            </a:pPr>
            <a:r>
              <a:rPr lang="en-GB" altLang="en-US" smtClean="0"/>
              <a:t>And able to advocate well for themselves, others and the occupational therapy profession. </a:t>
            </a:r>
          </a:p>
          <a:p>
            <a:pPr eaLnBrk="1" hangingPunct="1">
              <a:spcBef>
                <a:spcPct val="0"/>
              </a:spcBef>
            </a:pPr>
            <a:endParaRPr lang="en-GB" altLang="en-US" smtClean="0"/>
          </a:p>
          <a:p>
            <a:pPr eaLnBrk="1" hangingPunct="1">
              <a:spcBef>
                <a:spcPct val="0"/>
              </a:spcBef>
            </a:pPr>
            <a:r>
              <a:rPr lang="en-GB" altLang="en-US" smtClean="0"/>
              <a:t>{Slide} </a:t>
            </a:r>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2C076EF7-6EA0-4932-AAF5-F589E7634541}" type="slidenum">
              <a:rPr kumimoji="0" lang="en-GB" altLang="en-US" sz="1200" b="0" i="0" u="none" strike="noStrike" kern="1200" cap="none" spc="0" normalizeH="0" baseline="0" noProof="0" smtClean="0">
                <a:ln>
                  <a:noFill/>
                </a:ln>
                <a:solidFill>
                  <a:prstClr val="black"/>
                </a:solidFill>
                <a:effectLst/>
                <a:uLnTx/>
                <a:uFillTx/>
                <a:latin typeface="Times"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6</a:t>
            </a:fld>
            <a:endParaRPr kumimoji="0" lang="en-GB" altLang="en-US" sz="1200" b="0" i="0" u="none" strike="noStrike" kern="1200" cap="none" spc="0" normalizeH="0" baseline="0" noProof="0" smtClean="0">
              <a:ln>
                <a:noFill/>
              </a:ln>
              <a:solidFill>
                <a:prstClr val="black"/>
              </a:solidFill>
              <a:effectLst/>
              <a:uLnTx/>
              <a:uFillTx/>
              <a:latin typeface="Times" panose="02020603050405020304" pitchFamily="18" charset="0"/>
              <a:ea typeface="+mn-ea"/>
              <a:cs typeface="+mn-cs"/>
            </a:endParaRPr>
          </a:p>
        </p:txBody>
      </p:sp>
    </p:spTree>
    <p:extLst>
      <p:ext uri="{BB962C8B-B14F-4D97-AF65-F5344CB8AC3E}">
        <p14:creationId xmlns:p14="http://schemas.microsoft.com/office/powerpoint/2010/main" val="40013464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smtClean="0"/>
              <a:t>This new programme offers two routes into occupational therapy practice: </a:t>
            </a:r>
          </a:p>
          <a:p>
            <a:pPr eaLnBrk="1" hangingPunct="1">
              <a:spcBef>
                <a:spcPct val="0"/>
              </a:spcBef>
            </a:pPr>
            <a:endParaRPr lang="en-GB" altLang="en-US" smtClean="0"/>
          </a:p>
          <a:p>
            <a:pPr eaLnBrk="1" hangingPunct="1">
              <a:spcBef>
                <a:spcPct val="0"/>
              </a:spcBef>
            </a:pPr>
            <a:endParaRPr lang="en-GB" altLang="en-US" smtClean="0"/>
          </a:p>
          <a:p>
            <a:pPr eaLnBrk="1" hangingPunct="1">
              <a:spcBef>
                <a:spcPct val="0"/>
              </a:spcBef>
            </a:pPr>
            <a:r>
              <a:rPr lang="en-GB" altLang="en-US" smtClean="0"/>
              <a:t>Learners integrates as much as possible, as can be seen in the next slide which outlines the structure</a:t>
            </a:r>
          </a:p>
          <a:p>
            <a:pPr eaLnBrk="1" hangingPunct="1">
              <a:spcBef>
                <a:spcPct val="0"/>
              </a:spcBef>
            </a:pPr>
            <a:endParaRPr lang="en-GB" altLang="en-US" smtClean="0"/>
          </a:p>
          <a:p>
            <a:pPr eaLnBrk="1" hangingPunct="1">
              <a:spcBef>
                <a:spcPct val="0"/>
              </a:spcBef>
            </a:pPr>
            <a:r>
              <a:rPr lang="en-GB" altLang="en-US" smtClean="0"/>
              <a:t>{slide} </a:t>
            </a:r>
            <a:endParaRPr lang="en-US" altLang="en-US" smtClean="0"/>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FCC8C2BF-AAF0-467A-8D89-A88B673AAF7D}" type="slidenum">
              <a:rPr kumimoji="0" lang="en-GB" altLang="en-US" sz="1200" b="0" i="0" u="none" strike="noStrike" kern="1200" cap="none" spc="0" normalizeH="0" baseline="0" noProof="0" smtClean="0">
                <a:ln>
                  <a:noFill/>
                </a:ln>
                <a:solidFill>
                  <a:prstClr val="black"/>
                </a:solidFill>
                <a:effectLst/>
                <a:uLnTx/>
                <a:uFillTx/>
                <a:latin typeface="Times"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7</a:t>
            </a:fld>
            <a:endParaRPr kumimoji="0" lang="en-GB" altLang="en-US" sz="1200" b="0" i="0" u="none" strike="noStrike" kern="1200" cap="none" spc="0" normalizeH="0" baseline="0" noProof="0" smtClean="0">
              <a:ln>
                <a:noFill/>
              </a:ln>
              <a:solidFill>
                <a:prstClr val="black"/>
              </a:solidFill>
              <a:effectLst/>
              <a:uLnTx/>
              <a:uFillTx/>
              <a:latin typeface="Times" panose="02020603050405020304" pitchFamily="18" charset="0"/>
              <a:ea typeface="+mn-ea"/>
              <a:cs typeface="+mn-cs"/>
            </a:endParaRPr>
          </a:p>
        </p:txBody>
      </p:sp>
    </p:spTree>
    <p:extLst>
      <p:ext uri="{BB962C8B-B14F-4D97-AF65-F5344CB8AC3E}">
        <p14:creationId xmlns:p14="http://schemas.microsoft.com/office/powerpoint/2010/main" val="28220672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b="1" smtClean="0"/>
              <a:t>Programme design: </a:t>
            </a:r>
          </a:p>
          <a:p>
            <a:pPr eaLnBrk="1" hangingPunct="1">
              <a:spcBef>
                <a:spcPct val="0"/>
              </a:spcBef>
            </a:pPr>
            <a:r>
              <a:rPr lang="en-GB" altLang="en-US" smtClean="0"/>
              <a:t>In the four year programmes, in every level there is a module set at a higher SCQF level, building the learners’ skills and knowledge in preparation for the next year of studies </a:t>
            </a:r>
          </a:p>
          <a:p>
            <a:pPr eaLnBrk="1" hangingPunct="1">
              <a:spcBef>
                <a:spcPct val="0"/>
              </a:spcBef>
            </a:pPr>
            <a:endParaRPr lang="en-GB" altLang="en-US" b="1" smtClean="0"/>
          </a:p>
          <a:p>
            <a:pPr eaLnBrk="1" hangingPunct="1">
              <a:spcBef>
                <a:spcPct val="0"/>
              </a:spcBef>
            </a:pPr>
            <a:r>
              <a:rPr lang="en-GB" altLang="en-US" b="1" smtClean="0"/>
              <a:t>Note we have gone for maximal integration of modules </a:t>
            </a:r>
          </a:p>
          <a:p>
            <a:pPr eaLnBrk="1" hangingPunct="1">
              <a:spcBef>
                <a:spcPct val="0"/>
              </a:spcBef>
            </a:pPr>
            <a:r>
              <a:rPr lang="en-GB" altLang="en-US" smtClean="0"/>
              <a:t>Within reason, there are the obvious constraints to full integration given the pace of learning and the requirements of the BSc (Hons) route</a:t>
            </a:r>
          </a:p>
          <a:p>
            <a:pPr eaLnBrk="1" hangingPunct="1">
              <a:spcBef>
                <a:spcPct val="0"/>
              </a:spcBef>
            </a:pPr>
            <a:endParaRPr lang="en-GB" altLang="en-US" smtClean="0"/>
          </a:p>
          <a:p>
            <a:pPr eaLnBrk="1" hangingPunct="1">
              <a:spcBef>
                <a:spcPct val="0"/>
              </a:spcBef>
            </a:pPr>
            <a:endParaRPr lang="en-GB" altLang="en-US" smtClean="0"/>
          </a:p>
          <a:p>
            <a:pPr eaLnBrk="1" hangingPunct="1">
              <a:spcBef>
                <a:spcPct val="0"/>
              </a:spcBef>
            </a:pPr>
            <a:r>
              <a:rPr lang="en-GB" altLang="en-US" b="1" smtClean="0"/>
              <a:t>Overall number of credits per award:</a:t>
            </a:r>
          </a:p>
          <a:p>
            <a:pPr eaLnBrk="1" hangingPunct="1">
              <a:spcBef>
                <a:spcPct val="0"/>
              </a:spcBef>
            </a:pPr>
            <a:endParaRPr lang="en-GB" altLang="en-US" smtClean="0"/>
          </a:p>
          <a:p>
            <a:pPr eaLnBrk="1" hangingPunct="1">
              <a:spcBef>
                <a:spcPct val="0"/>
              </a:spcBef>
            </a:pPr>
            <a:r>
              <a:rPr lang="en-GB" altLang="en-US" smtClean="0"/>
              <a:t>BSc (Hons): 520 SCQF 7-10</a:t>
            </a:r>
          </a:p>
          <a:p>
            <a:pPr eaLnBrk="1" hangingPunct="1">
              <a:spcBef>
                <a:spcPct val="0"/>
              </a:spcBef>
            </a:pPr>
            <a:endParaRPr lang="en-GB" altLang="en-US" smtClean="0"/>
          </a:p>
          <a:p>
            <a:pPr eaLnBrk="1" hangingPunct="1">
              <a:spcBef>
                <a:spcPct val="0"/>
              </a:spcBef>
            </a:pPr>
            <a:r>
              <a:rPr lang="en-GB" altLang="en-US" smtClean="0"/>
              <a:t>MOccTher: 600 SCQF 7-11</a:t>
            </a:r>
          </a:p>
          <a:p>
            <a:pPr eaLnBrk="1" hangingPunct="1">
              <a:spcBef>
                <a:spcPct val="0"/>
              </a:spcBef>
            </a:pPr>
            <a:endParaRPr lang="en-GB" altLang="en-US" smtClean="0"/>
          </a:p>
          <a:p>
            <a:pPr eaLnBrk="1" hangingPunct="1">
              <a:spcBef>
                <a:spcPct val="0"/>
              </a:spcBef>
            </a:pPr>
            <a:r>
              <a:rPr lang="en-GB" altLang="en-US" smtClean="0"/>
              <a:t>MSc: 340 SCQF 10-11 (with practice placement modules offered at the same level as the undergraduate route).</a:t>
            </a:r>
          </a:p>
          <a:p>
            <a:pPr eaLnBrk="1" hangingPunct="1">
              <a:spcBef>
                <a:spcPct val="0"/>
              </a:spcBef>
            </a:pPr>
            <a:endParaRPr lang="en-GB" altLang="en-US" smtClean="0"/>
          </a:p>
          <a:p>
            <a:pPr eaLnBrk="1" hangingPunct="1">
              <a:spcBef>
                <a:spcPct val="0"/>
              </a:spcBef>
            </a:pPr>
            <a:r>
              <a:rPr lang="en-GB" altLang="en-US" b="1" smtClean="0"/>
              <a:t>Note that learners in all routes will be on practice based learning experiences at the same time. </a:t>
            </a:r>
          </a:p>
          <a:p>
            <a:pPr eaLnBrk="1" hangingPunct="1">
              <a:spcBef>
                <a:spcPct val="0"/>
              </a:spcBef>
            </a:pPr>
            <a:endParaRPr lang="en-GB" altLang="en-US" smtClean="0"/>
          </a:p>
          <a:p>
            <a:pPr eaLnBrk="1" hangingPunct="1">
              <a:spcBef>
                <a:spcPct val="0"/>
              </a:spcBef>
            </a:pPr>
            <a:endParaRPr lang="en-GB" altLang="en-US" smtClean="0"/>
          </a:p>
          <a:p>
            <a:pPr eaLnBrk="1" hangingPunct="1">
              <a:spcBef>
                <a:spcPct val="0"/>
              </a:spcBef>
            </a:pPr>
            <a:r>
              <a:rPr lang="en-GB" altLang="en-US" smtClean="0"/>
              <a:t> </a:t>
            </a:r>
            <a:endParaRPr lang="en-US" altLang="en-US" smtClean="0"/>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0E6261FB-741E-4445-B5AC-496A21837618}" type="slidenum">
              <a:rPr kumimoji="0" lang="en-GB" altLang="en-US" sz="1200" b="0" i="0" u="none" strike="noStrike" kern="1200" cap="none" spc="0" normalizeH="0" baseline="0" noProof="0" smtClean="0">
                <a:ln>
                  <a:noFill/>
                </a:ln>
                <a:solidFill>
                  <a:prstClr val="black"/>
                </a:solidFill>
                <a:effectLst/>
                <a:uLnTx/>
                <a:uFillTx/>
                <a:latin typeface="Times"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8</a:t>
            </a:fld>
            <a:endParaRPr kumimoji="0" lang="en-GB" altLang="en-US" sz="1200" b="0" i="0" u="none" strike="noStrike" kern="1200" cap="none" spc="0" normalizeH="0" baseline="0" noProof="0" smtClean="0">
              <a:ln>
                <a:noFill/>
              </a:ln>
              <a:solidFill>
                <a:prstClr val="black"/>
              </a:solidFill>
              <a:effectLst/>
              <a:uLnTx/>
              <a:uFillTx/>
              <a:latin typeface="Times" panose="02020603050405020304" pitchFamily="18" charset="0"/>
              <a:ea typeface="+mn-ea"/>
              <a:cs typeface="+mn-cs"/>
            </a:endParaRPr>
          </a:p>
        </p:txBody>
      </p:sp>
    </p:spTree>
    <p:extLst>
      <p:ext uri="{BB962C8B-B14F-4D97-AF65-F5344CB8AC3E}">
        <p14:creationId xmlns:p14="http://schemas.microsoft.com/office/powerpoint/2010/main" val="9377328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a:p>
            <a:pPr eaLnBrk="1" hangingPunct="1">
              <a:spcBef>
                <a:spcPct val="0"/>
              </a:spcBef>
            </a:pPr>
            <a:endParaRPr lang="en-GB" altLang="en-US" smtClean="0"/>
          </a:p>
          <a:p>
            <a:pPr eaLnBrk="1" hangingPunct="1">
              <a:spcBef>
                <a:spcPct val="0"/>
              </a:spcBef>
            </a:pPr>
            <a:endParaRPr lang="en-GB" altLang="en-US" smtClean="0"/>
          </a:p>
          <a:p>
            <a:pPr eaLnBrk="1" hangingPunct="1">
              <a:spcBef>
                <a:spcPct val="0"/>
              </a:spcBef>
            </a:pPr>
            <a:endParaRPr lang="en-GB" altLang="en-US" smtClean="0"/>
          </a:p>
          <a:p>
            <a:pPr eaLnBrk="1" hangingPunct="1">
              <a:spcBef>
                <a:spcPct val="0"/>
              </a:spcBef>
            </a:pPr>
            <a:endParaRPr lang="en-GB" altLang="en-US" smtClean="0"/>
          </a:p>
          <a:p>
            <a:pPr eaLnBrk="1" hangingPunct="1">
              <a:spcBef>
                <a:spcPct val="0"/>
              </a:spcBef>
            </a:pPr>
            <a:endParaRPr lang="en-GB" altLang="en-US" smtClean="0"/>
          </a:p>
          <a:p>
            <a:pPr eaLnBrk="1" hangingPunct="1">
              <a:spcBef>
                <a:spcPct val="0"/>
              </a:spcBef>
            </a:pPr>
            <a:endParaRPr lang="en-GB" altLang="en-US" smtClean="0"/>
          </a:p>
          <a:p>
            <a:pPr eaLnBrk="1" hangingPunct="1">
              <a:spcBef>
                <a:spcPct val="0"/>
              </a:spcBef>
            </a:pPr>
            <a:endParaRPr lang="en-GB" altLang="en-US" smtClean="0"/>
          </a:p>
          <a:p>
            <a:pPr eaLnBrk="1" hangingPunct="1">
              <a:spcBef>
                <a:spcPct val="0"/>
              </a:spcBef>
            </a:pPr>
            <a:endParaRPr lang="en-GB" altLang="en-US" smtClean="0"/>
          </a:p>
          <a:p>
            <a:pPr eaLnBrk="1" hangingPunct="1">
              <a:spcBef>
                <a:spcPct val="0"/>
              </a:spcBef>
            </a:pPr>
            <a:endParaRPr lang="en-GB" altLang="en-US" smtClean="0"/>
          </a:p>
          <a:p>
            <a:pPr eaLnBrk="1" hangingPunct="1">
              <a:spcBef>
                <a:spcPct val="0"/>
              </a:spcBef>
            </a:pPr>
            <a:endParaRPr lang="en-GB" altLang="en-US" smtClean="0"/>
          </a:p>
          <a:p>
            <a:pPr eaLnBrk="1" hangingPunct="1">
              <a:spcBef>
                <a:spcPct val="0"/>
              </a:spcBef>
            </a:pPr>
            <a:endParaRPr lang="en-GB" altLang="en-US" smtClean="0"/>
          </a:p>
          <a:p>
            <a:pPr eaLnBrk="1" hangingPunct="1">
              <a:spcBef>
                <a:spcPct val="0"/>
              </a:spcBef>
            </a:pPr>
            <a:endParaRPr lang="en-GB" altLang="en-US" smtClean="0"/>
          </a:p>
          <a:p>
            <a:pPr eaLnBrk="1" hangingPunct="1">
              <a:spcBef>
                <a:spcPct val="0"/>
              </a:spcBef>
            </a:pPr>
            <a:endParaRPr lang="en-GB" altLang="en-US" smtClean="0"/>
          </a:p>
          <a:p>
            <a:pPr eaLnBrk="1" hangingPunct="1">
              <a:spcBef>
                <a:spcPct val="0"/>
              </a:spcBef>
            </a:pPr>
            <a:endParaRPr lang="en-GB" altLang="en-US" smtClean="0"/>
          </a:p>
          <a:p>
            <a:pPr eaLnBrk="1" hangingPunct="1">
              <a:spcBef>
                <a:spcPct val="0"/>
              </a:spcBef>
            </a:pPr>
            <a:endParaRPr lang="en-GB" altLang="en-US" smtClean="0"/>
          </a:p>
          <a:p>
            <a:pPr eaLnBrk="1" hangingPunct="1">
              <a:spcBef>
                <a:spcPct val="0"/>
              </a:spcBef>
            </a:pPr>
            <a:endParaRPr lang="en-GB" altLang="en-US" smtClean="0"/>
          </a:p>
          <a:p>
            <a:pPr eaLnBrk="1" hangingPunct="1">
              <a:spcBef>
                <a:spcPct val="0"/>
              </a:spcBef>
            </a:pPr>
            <a:endParaRPr lang="en-GB" altLang="en-US" smtClean="0"/>
          </a:p>
          <a:p>
            <a:pPr eaLnBrk="1" hangingPunct="1">
              <a:spcBef>
                <a:spcPct val="0"/>
              </a:spcBef>
            </a:pPr>
            <a:endParaRPr lang="en-GB" altLang="en-US" smtClean="0"/>
          </a:p>
          <a:p>
            <a:pPr eaLnBrk="1" hangingPunct="1">
              <a:spcBef>
                <a:spcPct val="0"/>
              </a:spcBef>
            </a:pPr>
            <a:endParaRPr lang="en-GB" altLang="en-US" smtClean="0"/>
          </a:p>
          <a:p>
            <a:pPr eaLnBrk="1" hangingPunct="1">
              <a:spcBef>
                <a:spcPct val="0"/>
              </a:spcBef>
            </a:pPr>
            <a:endParaRPr lang="en-GB" altLang="en-US" smtClean="0"/>
          </a:p>
          <a:p>
            <a:pPr eaLnBrk="1" hangingPunct="1">
              <a:spcBef>
                <a:spcPct val="0"/>
              </a:spcBef>
            </a:pPr>
            <a:endParaRPr lang="en-GB" altLang="en-US" smtClean="0"/>
          </a:p>
          <a:p>
            <a:pPr eaLnBrk="1" hangingPunct="1">
              <a:spcBef>
                <a:spcPct val="0"/>
              </a:spcBef>
            </a:pPr>
            <a:endParaRPr lang="en-GB" altLang="en-US" smtClean="0"/>
          </a:p>
          <a:p>
            <a:pPr eaLnBrk="1" hangingPunct="1">
              <a:spcBef>
                <a:spcPct val="0"/>
              </a:spcBef>
            </a:pPr>
            <a:endParaRPr lang="en-GB" altLang="en-US" smtClean="0"/>
          </a:p>
          <a:p>
            <a:pPr eaLnBrk="1" hangingPunct="1">
              <a:spcBef>
                <a:spcPct val="0"/>
              </a:spcBef>
            </a:pPr>
            <a:endParaRPr lang="en-GB" altLang="en-US" smtClean="0"/>
          </a:p>
          <a:p>
            <a:pPr eaLnBrk="1" hangingPunct="1">
              <a:spcBef>
                <a:spcPct val="0"/>
              </a:spcBef>
            </a:pPr>
            <a:endParaRPr lang="en-GB" altLang="en-US" smtClean="0"/>
          </a:p>
          <a:p>
            <a:pPr eaLnBrk="1" hangingPunct="1">
              <a:spcBef>
                <a:spcPct val="0"/>
              </a:spcBef>
            </a:pPr>
            <a:r>
              <a:rPr lang="en-GB" altLang="en-US" smtClean="0"/>
              <a:t>Transition arrangement are set out in section 10 of Document B </a:t>
            </a:r>
            <a:endParaRPr lang="en-US" altLang="en-US" smtClean="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B7346C66-26B5-4A42-8300-523672E09D84}" type="slidenum">
              <a:rPr kumimoji="0" lang="en-GB" altLang="en-US" sz="1200" b="0" i="0" u="none" strike="noStrike" kern="1200" cap="none" spc="0" normalizeH="0" baseline="0" noProof="0" smtClean="0">
                <a:ln>
                  <a:noFill/>
                </a:ln>
                <a:solidFill>
                  <a:prstClr val="black"/>
                </a:solidFill>
                <a:effectLst/>
                <a:uLnTx/>
                <a:uFillTx/>
                <a:latin typeface="Times"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9</a:t>
            </a:fld>
            <a:endParaRPr kumimoji="0" lang="en-GB" altLang="en-US" sz="1200" b="0" i="0" u="none" strike="noStrike" kern="1200" cap="none" spc="0" normalizeH="0" baseline="0" noProof="0" smtClean="0">
              <a:ln>
                <a:noFill/>
              </a:ln>
              <a:solidFill>
                <a:prstClr val="black"/>
              </a:solidFill>
              <a:effectLst/>
              <a:uLnTx/>
              <a:uFillTx/>
              <a:latin typeface="Times" panose="02020603050405020304" pitchFamily="18" charset="0"/>
              <a:ea typeface="+mn-ea"/>
              <a:cs typeface="+mn-cs"/>
            </a:endParaRPr>
          </a:p>
        </p:txBody>
      </p:sp>
    </p:spTree>
    <p:extLst>
      <p:ext uri="{BB962C8B-B14F-4D97-AF65-F5344CB8AC3E}">
        <p14:creationId xmlns:p14="http://schemas.microsoft.com/office/powerpoint/2010/main" val="15594687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b="1" smtClean="0"/>
              <a:t>Entry: </a:t>
            </a:r>
          </a:p>
          <a:p>
            <a:pPr eaLnBrk="1" hangingPunct="1">
              <a:spcBef>
                <a:spcPct val="0"/>
              </a:spcBef>
            </a:pPr>
            <a:r>
              <a:rPr lang="en-GB" altLang="en-US" smtClean="0"/>
              <a:t>Learners can enter the programme at either level 1: </a:t>
            </a:r>
          </a:p>
          <a:p>
            <a:pPr eaLnBrk="1" hangingPunct="1">
              <a:spcBef>
                <a:spcPct val="0"/>
              </a:spcBef>
            </a:pPr>
            <a:endParaRPr lang="en-GB" altLang="en-US" smtClean="0"/>
          </a:p>
          <a:p>
            <a:pPr eaLnBrk="1" hangingPunct="1">
              <a:spcBef>
                <a:spcPct val="0"/>
              </a:spcBef>
            </a:pPr>
            <a:r>
              <a:rPr lang="en-GB" altLang="en-US" smtClean="0"/>
              <a:t>Or at level 2 for UG entrants only – this entry point is applicable only </a:t>
            </a:r>
          </a:p>
          <a:p>
            <a:pPr eaLnBrk="1" hangingPunct="1">
              <a:spcBef>
                <a:spcPct val="0"/>
              </a:spcBef>
            </a:pPr>
            <a:r>
              <a:rPr lang="en-GB" altLang="en-US" smtClean="0"/>
              <a:t>to those who have completed the HNC in OT Support from Glasgow Clyde College. </a:t>
            </a:r>
          </a:p>
          <a:p>
            <a:pPr eaLnBrk="1" hangingPunct="1">
              <a:spcBef>
                <a:spcPct val="0"/>
              </a:spcBef>
            </a:pPr>
            <a:endParaRPr lang="en-GB" altLang="en-US" smtClean="0"/>
          </a:p>
          <a:p>
            <a:pPr eaLnBrk="1" hangingPunct="1">
              <a:spcBef>
                <a:spcPct val="0"/>
              </a:spcBef>
            </a:pPr>
            <a:r>
              <a:rPr lang="en-GB" altLang="en-US" smtClean="0"/>
              <a:t>Outlined in section 8 of document B.</a:t>
            </a:r>
            <a:endParaRPr lang="en-GB" altLang="en-US" smtClean="0">
              <a:cs typeface="Calibri" panose="020F0502020204030204" pitchFamily="34" charset="0"/>
            </a:endParaRPr>
          </a:p>
          <a:p>
            <a:pPr eaLnBrk="1" hangingPunct="1">
              <a:spcBef>
                <a:spcPct val="0"/>
              </a:spcBef>
            </a:pPr>
            <a:endParaRPr lang="en-GB" altLang="en-US" smtClean="0"/>
          </a:p>
          <a:p>
            <a:pPr eaLnBrk="1" hangingPunct="1">
              <a:spcBef>
                <a:spcPct val="0"/>
              </a:spcBef>
            </a:pPr>
            <a:endParaRPr lang="en-GB" altLang="en-US" smtClean="0"/>
          </a:p>
          <a:p>
            <a:pPr eaLnBrk="1" hangingPunct="1">
              <a:spcBef>
                <a:spcPct val="0"/>
              </a:spcBef>
            </a:pPr>
            <a:endParaRPr lang="en-GB" altLang="en-US" smtClean="0"/>
          </a:p>
          <a:p>
            <a:pPr eaLnBrk="1" hangingPunct="1">
              <a:spcBef>
                <a:spcPct val="0"/>
              </a:spcBef>
            </a:pPr>
            <a:endParaRPr lang="en-US" altLang="en-US" smtClean="0"/>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23B98B55-F5EE-4E25-B14F-4F1FB9EAD981}" type="slidenum">
              <a:rPr kumimoji="0" lang="en-GB" altLang="en-US" sz="1200" b="0" i="0" u="none" strike="noStrike" kern="1200" cap="none" spc="0" normalizeH="0" baseline="0" noProof="0" smtClean="0">
                <a:ln>
                  <a:noFill/>
                </a:ln>
                <a:solidFill>
                  <a:prstClr val="black"/>
                </a:solidFill>
                <a:effectLst/>
                <a:uLnTx/>
                <a:uFillTx/>
                <a:latin typeface="Times"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10</a:t>
            </a:fld>
            <a:endParaRPr kumimoji="0" lang="en-GB" altLang="en-US" sz="1200" b="0" i="0" u="none" strike="noStrike" kern="1200" cap="none" spc="0" normalizeH="0" baseline="0" noProof="0" smtClean="0">
              <a:ln>
                <a:noFill/>
              </a:ln>
              <a:solidFill>
                <a:prstClr val="black"/>
              </a:solidFill>
              <a:effectLst/>
              <a:uLnTx/>
              <a:uFillTx/>
              <a:latin typeface="Times" panose="02020603050405020304" pitchFamily="18" charset="0"/>
              <a:ea typeface="+mn-ea"/>
              <a:cs typeface="+mn-cs"/>
            </a:endParaRPr>
          </a:p>
        </p:txBody>
      </p:sp>
    </p:spTree>
    <p:extLst>
      <p:ext uri="{BB962C8B-B14F-4D97-AF65-F5344CB8AC3E}">
        <p14:creationId xmlns:p14="http://schemas.microsoft.com/office/powerpoint/2010/main" val="8234139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ct val="20000"/>
              </a:spcBef>
              <a:defRPr/>
            </a:pPr>
            <a:r>
              <a:rPr lang="en-GB" dirty="0"/>
              <a:t>So what makes QMU an attractive place for learners? </a:t>
            </a:r>
          </a:p>
          <a:p>
            <a:pPr eaLnBrk="1" fontAlgn="auto" hangingPunct="1">
              <a:spcBef>
                <a:spcPct val="20000"/>
              </a:spcBef>
              <a:defRPr/>
            </a:pPr>
            <a:endParaRPr lang="en-GB" dirty="0"/>
          </a:p>
          <a:p>
            <a:pPr marL="171450" indent="-171450" eaLnBrk="1" fontAlgn="auto" hangingPunct="1">
              <a:spcBef>
                <a:spcPct val="20000"/>
              </a:spcBef>
              <a:buFont typeface="Arial"/>
              <a:buChar char="•"/>
              <a:defRPr/>
            </a:pPr>
            <a:r>
              <a:rPr lang="en-GB" dirty="0"/>
              <a:t>We are the only university in Scotland to offer all levels of OT education </a:t>
            </a:r>
          </a:p>
          <a:p>
            <a:pPr marL="171450" indent="-171450" eaLnBrk="1" fontAlgn="auto" hangingPunct="1">
              <a:spcBef>
                <a:spcPct val="20000"/>
              </a:spcBef>
              <a:buFont typeface="Arial"/>
              <a:buChar char="•"/>
              <a:defRPr/>
            </a:pPr>
            <a:endParaRPr lang="en-GB" dirty="0"/>
          </a:p>
          <a:p>
            <a:pPr marL="171450" indent="-171450" eaLnBrk="1" fontAlgn="auto" hangingPunct="1">
              <a:spcBef>
                <a:spcPct val="20000"/>
              </a:spcBef>
              <a:buFont typeface="Arial"/>
              <a:buChar char="•"/>
              <a:defRPr/>
            </a:pPr>
            <a:r>
              <a:rPr lang="en-GB" dirty="0"/>
              <a:t>We have a strong national and international reputation for our programmes, also recognised in the recent rankings of the Complete University Guide  </a:t>
            </a:r>
          </a:p>
          <a:p>
            <a:pPr marL="171450" indent="-171450" eaLnBrk="1" fontAlgn="auto" hangingPunct="1">
              <a:spcBef>
                <a:spcPct val="20000"/>
              </a:spcBef>
              <a:buFont typeface="Arial"/>
              <a:buChar char="•"/>
              <a:defRPr/>
            </a:pPr>
            <a:endParaRPr lang="en-GB" dirty="0">
              <a:cs typeface="Calibri"/>
            </a:endParaRPr>
          </a:p>
          <a:p>
            <a:pPr marL="171450" indent="-171450" eaLnBrk="1" fontAlgn="auto" hangingPunct="1">
              <a:spcBef>
                <a:spcPct val="20000"/>
              </a:spcBef>
              <a:buFont typeface="Arial"/>
              <a:buChar char="•"/>
              <a:defRPr/>
            </a:pPr>
            <a:r>
              <a:rPr lang="en-GB" dirty="0">
                <a:cs typeface="Calibri"/>
              </a:rPr>
              <a:t>Our learners can articulate into post reg masters and PhDs at QMU, because of the success of our suite of programmes</a:t>
            </a:r>
          </a:p>
          <a:p>
            <a:pPr marL="171450" indent="-171450" eaLnBrk="1" fontAlgn="auto" hangingPunct="1">
              <a:spcBef>
                <a:spcPct val="20000"/>
              </a:spcBef>
              <a:buFont typeface="Arial"/>
              <a:buChar char="•"/>
              <a:defRPr/>
            </a:pPr>
            <a:endParaRPr lang="en-GB" dirty="0"/>
          </a:p>
          <a:p>
            <a:pPr marL="171450" indent="-171450" eaLnBrk="1" fontAlgn="auto" hangingPunct="1">
              <a:spcBef>
                <a:spcPct val="20000"/>
              </a:spcBef>
              <a:buFont typeface="Arial"/>
              <a:buChar char="•"/>
              <a:defRPr/>
            </a:pPr>
            <a:r>
              <a:rPr lang="en-GB" dirty="0"/>
              <a:t>Our programme is centred around occupation and strongly aligned to RCOT Occupational Therapy Pillars of Practice, helping make the transition to practice and lifelong learning seamless </a:t>
            </a:r>
            <a:endParaRPr lang="en-GB" dirty="0">
              <a:cs typeface="Calibri"/>
            </a:endParaRPr>
          </a:p>
          <a:p>
            <a:pPr marL="171450" indent="-171450" eaLnBrk="1" fontAlgn="auto" hangingPunct="1">
              <a:spcBef>
                <a:spcPct val="20000"/>
              </a:spcBef>
              <a:buFont typeface="Arial"/>
              <a:buChar char="•"/>
              <a:defRPr/>
            </a:pPr>
            <a:endParaRPr lang="en-GB" dirty="0"/>
          </a:p>
          <a:p>
            <a:pPr marL="171450" indent="-171450" eaLnBrk="1" fontAlgn="auto" hangingPunct="1">
              <a:spcBef>
                <a:spcPct val="20000"/>
              </a:spcBef>
              <a:buFont typeface="Arial"/>
              <a:buChar char="•"/>
              <a:defRPr/>
            </a:pPr>
            <a:r>
              <a:rPr lang="en-GB" dirty="0"/>
              <a:t>Our approach to OT education is prospective looking and anchored in the real world.</a:t>
            </a:r>
            <a:endParaRPr lang="en-GB" dirty="0">
              <a:cs typeface="Calibri"/>
            </a:endParaRPr>
          </a:p>
          <a:p>
            <a:pPr marL="171450" indent="-171450" eaLnBrk="1" fontAlgn="auto" hangingPunct="1">
              <a:spcBef>
                <a:spcPct val="20000"/>
              </a:spcBef>
              <a:buFont typeface="Arial"/>
              <a:buChar char="•"/>
              <a:defRPr/>
            </a:pPr>
            <a:endParaRPr lang="en-GB" dirty="0">
              <a:cs typeface="Calibri"/>
            </a:endParaRPr>
          </a:p>
          <a:p>
            <a:pPr marL="171450" indent="-171450" eaLnBrk="1" fontAlgn="auto" hangingPunct="1">
              <a:spcBef>
                <a:spcPct val="20000"/>
              </a:spcBef>
              <a:buFont typeface="Arial"/>
              <a:buChar char="•"/>
              <a:defRPr/>
            </a:pPr>
            <a:r>
              <a:rPr lang="en-GB" dirty="0"/>
              <a:t>Strong </a:t>
            </a:r>
            <a:r>
              <a:rPr lang="en-US" dirty="0"/>
              <a:t>partnerships </a:t>
            </a:r>
            <a:r>
              <a:rPr lang="en-GB" dirty="0"/>
              <a:t>with diverse stakeholder groups: Our partnerships mean that we engage at a variety of levels: from engaging with people with lived experience across the programme to creating innovating placements models as well as partnerships with research centres and groups, meaning that our curriculum remains evidence based. </a:t>
            </a:r>
          </a:p>
          <a:p>
            <a:pPr marL="171450" indent="-171450" eaLnBrk="1" fontAlgn="auto" hangingPunct="1">
              <a:spcBef>
                <a:spcPct val="20000"/>
              </a:spcBef>
              <a:buFont typeface="Arial"/>
              <a:buChar char="•"/>
              <a:defRPr/>
            </a:pPr>
            <a:endParaRPr lang="en-GB" dirty="0"/>
          </a:p>
          <a:p>
            <a:pPr marL="171450" indent="-171450" eaLnBrk="1" fontAlgn="auto" hangingPunct="1">
              <a:spcBef>
                <a:spcPct val="20000"/>
              </a:spcBef>
              <a:buFont typeface="Arial"/>
              <a:buChar char="•"/>
              <a:defRPr/>
            </a:pPr>
            <a:r>
              <a:rPr lang="en-GB" dirty="0"/>
              <a:t>Strong links both within the local community as well as internationally e.g. seen through some of our modules </a:t>
            </a:r>
            <a:endParaRPr lang="en-GB" dirty="0">
              <a:cs typeface="Calibri"/>
            </a:endParaRPr>
          </a:p>
          <a:p>
            <a:pPr marL="171450" indent="-171450" eaLnBrk="1" fontAlgn="auto" hangingPunct="1">
              <a:spcBef>
                <a:spcPct val="20000"/>
              </a:spcBef>
              <a:buFont typeface="Arial"/>
              <a:buChar char="•"/>
              <a:defRPr/>
            </a:pPr>
            <a:endParaRPr lang="en-GB" dirty="0"/>
          </a:p>
          <a:p>
            <a:pPr marL="171450" indent="-171450" eaLnBrk="1" fontAlgn="auto" hangingPunct="1">
              <a:spcBef>
                <a:spcPct val="20000"/>
              </a:spcBef>
              <a:buFont typeface="Arial"/>
              <a:buChar char="•"/>
              <a:defRPr/>
            </a:pPr>
            <a:r>
              <a:rPr lang="en-GB" dirty="0"/>
              <a:t>And lastly, we are proud of our h</a:t>
            </a:r>
            <a:r>
              <a:rPr lang="en-US" dirty="0"/>
              <a:t>igh </a:t>
            </a:r>
            <a:r>
              <a:rPr lang="en-GB" dirty="0"/>
              <a:t>g</a:t>
            </a:r>
            <a:r>
              <a:rPr lang="en-US" dirty="0"/>
              <a:t>raduate employ</a:t>
            </a:r>
            <a:r>
              <a:rPr lang="en-GB" dirty="0"/>
              <a:t>ment rates both within the UK and internationally </a:t>
            </a:r>
            <a:endParaRPr lang="en-US" dirty="0">
              <a:cs typeface="Calibri"/>
            </a:endParaRPr>
          </a:p>
          <a:p>
            <a:pPr eaLnBrk="1" fontAlgn="auto" hangingPunct="1">
              <a:spcBef>
                <a:spcPts val="0"/>
              </a:spcBef>
              <a:spcAft>
                <a:spcPts val="0"/>
              </a:spcAft>
              <a:defRPr/>
            </a:pPr>
            <a:endParaRPr lang="en-GB" dirty="0"/>
          </a:p>
          <a:p>
            <a:pPr eaLnBrk="1" fontAlgn="auto" hangingPunct="1">
              <a:spcBef>
                <a:spcPts val="0"/>
              </a:spcBef>
              <a:spcAft>
                <a:spcPts val="0"/>
              </a:spcAft>
              <a:defRPr/>
            </a:pPr>
            <a:endParaRPr lang="en-GB" dirty="0"/>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16A0E119-71F0-4B2B-8AF3-54FEDFD32B34}" type="slidenum">
              <a:rPr kumimoji="0" lang="en-GB" altLang="en-US" sz="1200" b="0" i="0" u="none" strike="noStrike" kern="1200" cap="none" spc="0" normalizeH="0" baseline="0" noProof="0" smtClean="0">
                <a:ln>
                  <a:noFill/>
                </a:ln>
                <a:solidFill>
                  <a:prstClr val="black"/>
                </a:solidFill>
                <a:effectLst/>
                <a:uLnTx/>
                <a:uFillTx/>
                <a:latin typeface="Times"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11</a:t>
            </a:fld>
            <a:endParaRPr kumimoji="0" lang="en-GB" altLang="en-US" sz="1200" b="0" i="0" u="none" strike="noStrike" kern="1200" cap="none" spc="0" normalizeH="0" baseline="0" noProof="0" smtClean="0">
              <a:ln>
                <a:noFill/>
              </a:ln>
              <a:solidFill>
                <a:prstClr val="black"/>
              </a:solidFill>
              <a:effectLst/>
              <a:uLnTx/>
              <a:uFillTx/>
              <a:latin typeface="Times" panose="02020603050405020304" pitchFamily="18" charset="0"/>
              <a:ea typeface="+mn-ea"/>
              <a:cs typeface="+mn-cs"/>
            </a:endParaRPr>
          </a:p>
        </p:txBody>
      </p:sp>
    </p:spTree>
    <p:extLst>
      <p:ext uri="{BB962C8B-B14F-4D97-AF65-F5344CB8AC3E}">
        <p14:creationId xmlns:p14="http://schemas.microsoft.com/office/powerpoint/2010/main" val="6441212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C54ECE02-E258-44CA-8FC5-F06C1A984BA2}" type="datetimeFigureOut">
              <a:rPr lang="en-GB" smtClean="0"/>
              <a:t>10/09/2020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0F22CB0-198A-4553-BE50-CBD94C4825A7}" type="slidenum">
              <a:rPr lang="en-GB" smtClean="0"/>
              <a:t>‹#›</a:t>
            </a:fld>
            <a:endParaRPr lang="en-GB"/>
          </a:p>
        </p:txBody>
      </p:sp>
    </p:spTree>
    <p:extLst>
      <p:ext uri="{BB962C8B-B14F-4D97-AF65-F5344CB8AC3E}">
        <p14:creationId xmlns:p14="http://schemas.microsoft.com/office/powerpoint/2010/main" val="21669822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54ECE02-E258-44CA-8FC5-F06C1A984BA2}" type="datetimeFigureOut">
              <a:rPr lang="en-GB" smtClean="0"/>
              <a:t>10/09/2020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0F22CB0-198A-4553-BE50-CBD94C4825A7}" type="slidenum">
              <a:rPr lang="en-GB" smtClean="0"/>
              <a:t>‹#›</a:t>
            </a:fld>
            <a:endParaRPr lang="en-GB"/>
          </a:p>
        </p:txBody>
      </p:sp>
    </p:spTree>
    <p:extLst>
      <p:ext uri="{BB962C8B-B14F-4D97-AF65-F5344CB8AC3E}">
        <p14:creationId xmlns:p14="http://schemas.microsoft.com/office/powerpoint/2010/main" val="22025902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54ECE02-E258-44CA-8FC5-F06C1A984BA2}" type="datetimeFigureOut">
              <a:rPr lang="en-GB" smtClean="0"/>
              <a:t>10/09/2020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0F22CB0-198A-4553-BE50-CBD94C4825A7}" type="slidenum">
              <a:rPr lang="en-GB" smtClean="0"/>
              <a:t>‹#›</a:t>
            </a:fld>
            <a:endParaRPr lang="en-GB"/>
          </a:p>
        </p:txBody>
      </p:sp>
    </p:spTree>
    <p:extLst>
      <p:ext uri="{BB962C8B-B14F-4D97-AF65-F5344CB8AC3E}">
        <p14:creationId xmlns:p14="http://schemas.microsoft.com/office/powerpoint/2010/main" val="16172630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p:cNvSpPr>
            <a:spLocks noGrp="1" noChangeArrowheads="1"/>
          </p:cNvSpPr>
          <p:nvPr>
            <p:ph type="sldNum" sz="quarter" idx="12"/>
          </p:nvPr>
        </p:nvSpPr>
        <p:spPr>
          <a:ln/>
        </p:spPr>
        <p:txBody>
          <a:bodyPr/>
          <a:lstStyle>
            <a:lvl1pPr>
              <a:defRPr/>
            </a:lvl1pPr>
          </a:lstStyle>
          <a:p>
            <a:pPr>
              <a:defRPr/>
            </a:pPr>
            <a:fld id="{A9462880-E365-4945-9757-11FB706C8F33}" type="slidenum">
              <a:rPr lang="en-GB" altLang="en-US"/>
              <a:pPr>
                <a:defRPr/>
              </a:pPr>
              <a:t>‹#›</a:t>
            </a:fld>
            <a:endParaRPr lang="en-GB" altLang="en-US"/>
          </a:p>
        </p:txBody>
      </p:sp>
    </p:spTree>
    <p:extLst>
      <p:ext uri="{BB962C8B-B14F-4D97-AF65-F5344CB8AC3E}">
        <p14:creationId xmlns:p14="http://schemas.microsoft.com/office/powerpoint/2010/main" val="9257569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p:cNvSpPr>
            <a:spLocks noGrp="1" noChangeArrowheads="1"/>
          </p:cNvSpPr>
          <p:nvPr>
            <p:ph type="sldNum" sz="quarter" idx="12"/>
          </p:nvPr>
        </p:nvSpPr>
        <p:spPr>
          <a:ln/>
        </p:spPr>
        <p:txBody>
          <a:bodyPr/>
          <a:lstStyle>
            <a:lvl1pPr>
              <a:defRPr/>
            </a:lvl1pPr>
          </a:lstStyle>
          <a:p>
            <a:pPr>
              <a:defRPr/>
            </a:pPr>
            <a:fld id="{9DE12876-D697-4BA6-A7A0-17BAC39BBCF9}" type="slidenum">
              <a:rPr lang="en-GB" altLang="en-US"/>
              <a:pPr>
                <a:defRPr/>
              </a:pPr>
              <a:t>‹#›</a:t>
            </a:fld>
            <a:endParaRPr lang="en-GB" altLang="en-US"/>
          </a:p>
        </p:txBody>
      </p:sp>
    </p:spTree>
    <p:extLst>
      <p:ext uri="{BB962C8B-B14F-4D97-AF65-F5344CB8AC3E}">
        <p14:creationId xmlns:p14="http://schemas.microsoft.com/office/powerpoint/2010/main" val="32780263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p:cNvSpPr>
            <a:spLocks noGrp="1" noChangeArrowheads="1"/>
          </p:cNvSpPr>
          <p:nvPr>
            <p:ph type="sldNum" sz="quarter" idx="12"/>
          </p:nvPr>
        </p:nvSpPr>
        <p:spPr>
          <a:ln/>
        </p:spPr>
        <p:txBody>
          <a:bodyPr/>
          <a:lstStyle>
            <a:lvl1pPr>
              <a:defRPr/>
            </a:lvl1pPr>
          </a:lstStyle>
          <a:p>
            <a:pPr>
              <a:defRPr/>
            </a:pPr>
            <a:fld id="{FA502C07-4170-4B5F-92D7-E0C87517091B}" type="slidenum">
              <a:rPr lang="en-GB" altLang="en-US"/>
              <a:pPr>
                <a:defRPr/>
              </a:pPr>
              <a:t>‹#›</a:t>
            </a:fld>
            <a:endParaRPr lang="en-GB" altLang="en-US"/>
          </a:p>
        </p:txBody>
      </p:sp>
    </p:spTree>
    <p:extLst>
      <p:ext uri="{BB962C8B-B14F-4D97-AF65-F5344CB8AC3E}">
        <p14:creationId xmlns:p14="http://schemas.microsoft.com/office/powerpoint/2010/main" val="26588297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14400" y="1981200"/>
            <a:ext cx="5080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981200"/>
            <a:ext cx="5080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6"/>
          <p:cNvSpPr>
            <a:spLocks noGrp="1" noChangeArrowheads="1"/>
          </p:cNvSpPr>
          <p:nvPr>
            <p:ph type="sldNum" sz="quarter" idx="12"/>
          </p:nvPr>
        </p:nvSpPr>
        <p:spPr>
          <a:ln/>
        </p:spPr>
        <p:txBody>
          <a:bodyPr/>
          <a:lstStyle>
            <a:lvl1pPr>
              <a:defRPr/>
            </a:lvl1pPr>
          </a:lstStyle>
          <a:p>
            <a:pPr>
              <a:defRPr/>
            </a:pPr>
            <a:fld id="{C0085334-F56D-46A6-A683-3DDE91C397FA}" type="slidenum">
              <a:rPr lang="en-GB" altLang="en-US"/>
              <a:pPr>
                <a:defRPr/>
              </a:pPr>
              <a:t>‹#›</a:t>
            </a:fld>
            <a:endParaRPr lang="en-GB" altLang="en-US"/>
          </a:p>
        </p:txBody>
      </p:sp>
    </p:spTree>
    <p:extLst>
      <p:ext uri="{BB962C8B-B14F-4D97-AF65-F5344CB8AC3E}">
        <p14:creationId xmlns:p14="http://schemas.microsoft.com/office/powerpoint/2010/main" val="32745613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9" name="Rectangle 6"/>
          <p:cNvSpPr>
            <a:spLocks noGrp="1" noChangeArrowheads="1"/>
          </p:cNvSpPr>
          <p:nvPr>
            <p:ph type="sldNum" sz="quarter" idx="12"/>
          </p:nvPr>
        </p:nvSpPr>
        <p:spPr>
          <a:ln/>
        </p:spPr>
        <p:txBody>
          <a:bodyPr/>
          <a:lstStyle>
            <a:lvl1pPr>
              <a:defRPr/>
            </a:lvl1pPr>
          </a:lstStyle>
          <a:p>
            <a:pPr>
              <a:defRPr/>
            </a:pPr>
            <a:fld id="{6826B3C5-D25E-4047-9332-1FDBAF0FE370}" type="slidenum">
              <a:rPr lang="en-GB" altLang="en-US"/>
              <a:pPr>
                <a:defRPr/>
              </a:pPr>
              <a:t>‹#›</a:t>
            </a:fld>
            <a:endParaRPr lang="en-GB" altLang="en-US"/>
          </a:p>
        </p:txBody>
      </p:sp>
    </p:spTree>
    <p:extLst>
      <p:ext uri="{BB962C8B-B14F-4D97-AF65-F5344CB8AC3E}">
        <p14:creationId xmlns:p14="http://schemas.microsoft.com/office/powerpoint/2010/main" val="14592774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5" name="Rectangle 6"/>
          <p:cNvSpPr>
            <a:spLocks noGrp="1" noChangeArrowheads="1"/>
          </p:cNvSpPr>
          <p:nvPr>
            <p:ph type="sldNum" sz="quarter" idx="12"/>
          </p:nvPr>
        </p:nvSpPr>
        <p:spPr>
          <a:ln/>
        </p:spPr>
        <p:txBody>
          <a:bodyPr/>
          <a:lstStyle>
            <a:lvl1pPr>
              <a:defRPr/>
            </a:lvl1pPr>
          </a:lstStyle>
          <a:p>
            <a:pPr>
              <a:defRPr/>
            </a:pPr>
            <a:fld id="{6D6A5F0A-2DB9-40A3-BFD0-3732144EBE31}" type="slidenum">
              <a:rPr lang="en-GB" altLang="en-US"/>
              <a:pPr>
                <a:defRPr/>
              </a:pPr>
              <a:t>‹#›</a:t>
            </a:fld>
            <a:endParaRPr lang="en-GB" altLang="en-US"/>
          </a:p>
        </p:txBody>
      </p:sp>
    </p:spTree>
    <p:extLst>
      <p:ext uri="{BB962C8B-B14F-4D97-AF65-F5344CB8AC3E}">
        <p14:creationId xmlns:p14="http://schemas.microsoft.com/office/powerpoint/2010/main" val="40118355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4" name="Rectangle 6"/>
          <p:cNvSpPr>
            <a:spLocks noGrp="1" noChangeArrowheads="1"/>
          </p:cNvSpPr>
          <p:nvPr>
            <p:ph type="sldNum" sz="quarter" idx="12"/>
          </p:nvPr>
        </p:nvSpPr>
        <p:spPr>
          <a:ln/>
        </p:spPr>
        <p:txBody>
          <a:bodyPr/>
          <a:lstStyle>
            <a:lvl1pPr>
              <a:defRPr/>
            </a:lvl1pPr>
          </a:lstStyle>
          <a:p>
            <a:pPr>
              <a:defRPr/>
            </a:pPr>
            <a:fld id="{73C03FC6-1C00-4C0E-A888-DB74B1B26E78}" type="slidenum">
              <a:rPr lang="en-GB" altLang="en-US"/>
              <a:pPr>
                <a:defRPr/>
              </a:pPr>
              <a:t>‹#›</a:t>
            </a:fld>
            <a:endParaRPr lang="en-GB" altLang="en-US"/>
          </a:p>
        </p:txBody>
      </p:sp>
    </p:spTree>
    <p:extLst>
      <p:ext uri="{BB962C8B-B14F-4D97-AF65-F5344CB8AC3E}">
        <p14:creationId xmlns:p14="http://schemas.microsoft.com/office/powerpoint/2010/main" val="20512424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6"/>
          <p:cNvSpPr>
            <a:spLocks noGrp="1" noChangeArrowheads="1"/>
          </p:cNvSpPr>
          <p:nvPr>
            <p:ph type="sldNum" sz="quarter" idx="12"/>
          </p:nvPr>
        </p:nvSpPr>
        <p:spPr>
          <a:ln/>
        </p:spPr>
        <p:txBody>
          <a:bodyPr/>
          <a:lstStyle>
            <a:lvl1pPr>
              <a:defRPr/>
            </a:lvl1pPr>
          </a:lstStyle>
          <a:p>
            <a:pPr>
              <a:defRPr/>
            </a:pPr>
            <a:fld id="{25D987F5-8BF7-4CFA-906E-C52B78F476B5}" type="slidenum">
              <a:rPr lang="en-GB" altLang="en-US"/>
              <a:pPr>
                <a:defRPr/>
              </a:pPr>
              <a:t>‹#›</a:t>
            </a:fld>
            <a:endParaRPr lang="en-GB" altLang="en-US"/>
          </a:p>
        </p:txBody>
      </p:sp>
    </p:spTree>
    <p:extLst>
      <p:ext uri="{BB962C8B-B14F-4D97-AF65-F5344CB8AC3E}">
        <p14:creationId xmlns:p14="http://schemas.microsoft.com/office/powerpoint/2010/main" val="24159413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54ECE02-E258-44CA-8FC5-F06C1A984BA2}" type="datetimeFigureOut">
              <a:rPr lang="en-GB" smtClean="0"/>
              <a:t>10/09/2020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0F22CB0-198A-4553-BE50-CBD94C4825A7}" type="slidenum">
              <a:rPr lang="en-GB" smtClean="0"/>
              <a:t>‹#›</a:t>
            </a:fld>
            <a:endParaRPr lang="en-GB"/>
          </a:p>
        </p:txBody>
      </p:sp>
    </p:spTree>
    <p:extLst>
      <p:ext uri="{BB962C8B-B14F-4D97-AF65-F5344CB8AC3E}">
        <p14:creationId xmlns:p14="http://schemas.microsoft.com/office/powerpoint/2010/main" val="21223917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6"/>
          <p:cNvSpPr>
            <a:spLocks noGrp="1" noChangeArrowheads="1"/>
          </p:cNvSpPr>
          <p:nvPr>
            <p:ph type="sldNum" sz="quarter" idx="12"/>
          </p:nvPr>
        </p:nvSpPr>
        <p:spPr>
          <a:ln/>
        </p:spPr>
        <p:txBody>
          <a:bodyPr/>
          <a:lstStyle>
            <a:lvl1pPr>
              <a:defRPr/>
            </a:lvl1pPr>
          </a:lstStyle>
          <a:p>
            <a:pPr>
              <a:defRPr/>
            </a:pPr>
            <a:fld id="{06D7605B-255C-4DC2-A28E-6843CD54BCEC}" type="slidenum">
              <a:rPr lang="en-GB" altLang="en-US"/>
              <a:pPr>
                <a:defRPr/>
              </a:pPr>
              <a:t>‹#›</a:t>
            </a:fld>
            <a:endParaRPr lang="en-GB" altLang="en-US"/>
          </a:p>
        </p:txBody>
      </p:sp>
    </p:spTree>
    <p:extLst>
      <p:ext uri="{BB962C8B-B14F-4D97-AF65-F5344CB8AC3E}">
        <p14:creationId xmlns:p14="http://schemas.microsoft.com/office/powerpoint/2010/main" val="2578147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p:cNvSpPr>
            <a:spLocks noGrp="1" noChangeArrowheads="1"/>
          </p:cNvSpPr>
          <p:nvPr>
            <p:ph type="sldNum" sz="quarter" idx="12"/>
          </p:nvPr>
        </p:nvSpPr>
        <p:spPr>
          <a:ln/>
        </p:spPr>
        <p:txBody>
          <a:bodyPr/>
          <a:lstStyle>
            <a:lvl1pPr>
              <a:defRPr/>
            </a:lvl1pPr>
          </a:lstStyle>
          <a:p>
            <a:pPr>
              <a:defRPr/>
            </a:pPr>
            <a:fld id="{10CCEC9F-A716-459A-8066-AA1860EE35AE}" type="slidenum">
              <a:rPr lang="en-GB" altLang="en-US"/>
              <a:pPr>
                <a:defRPr/>
              </a:pPr>
              <a:t>‹#›</a:t>
            </a:fld>
            <a:endParaRPr lang="en-GB" altLang="en-US"/>
          </a:p>
        </p:txBody>
      </p:sp>
    </p:spTree>
    <p:extLst>
      <p:ext uri="{BB962C8B-B14F-4D97-AF65-F5344CB8AC3E}">
        <p14:creationId xmlns:p14="http://schemas.microsoft.com/office/powerpoint/2010/main" val="6121657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p:cNvSpPr>
            <a:spLocks noGrp="1" noChangeArrowheads="1"/>
          </p:cNvSpPr>
          <p:nvPr>
            <p:ph type="sldNum" sz="quarter" idx="12"/>
          </p:nvPr>
        </p:nvSpPr>
        <p:spPr>
          <a:ln/>
        </p:spPr>
        <p:txBody>
          <a:bodyPr/>
          <a:lstStyle>
            <a:lvl1pPr>
              <a:defRPr/>
            </a:lvl1pPr>
          </a:lstStyle>
          <a:p>
            <a:pPr>
              <a:defRPr/>
            </a:pPr>
            <a:fld id="{D2631E18-483E-435A-81EA-9E09AE3FE259}" type="slidenum">
              <a:rPr lang="en-GB" altLang="en-US"/>
              <a:pPr>
                <a:defRPr/>
              </a:pPr>
              <a:t>‹#›</a:t>
            </a:fld>
            <a:endParaRPr lang="en-GB" altLang="en-US"/>
          </a:p>
        </p:txBody>
      </p:sp>
    </p:spTree>
    <p:extLst>
      <p:ext uri="{BB962C8B-B14F-4D97-AF65-F5344CB8AC3E}">
        <p14:creationId xmlns:p14="http://schemas.microsoft.com/office/powerpoint/2010/main" val="22575662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54ECE02-E258-44CA-8FC5-F06C1A984BA2}" type="datetimeFigureOut">
              <a:rPr lang="en-GB" smtClean="0"/>
              <a:t>10/09/2020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0F22CB0-198A-4553-BE50-CBD94C4825A7}" type="slidenum">
              <a:rPr lang="en-GB" smtClean="0"/>
              <a:t>‹#›</a:t>
            </a:fld>
            <a:endParaRPr lang="en-GB"/>
          </a:p>
        </p:txBody>
      </p:sp>
    </p:spTree>
    <p:extLst>
      <p:ext uri="{BB962C8B-B14F-4D97-AF65-F5344CB8AC3E}">
        <p14:creationId xmlns:p14="http://schemas.microsoft.com/office/powerpoint/2010/main" val="21178735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C54ECE02-E258-44CA-8FC5-F06C1A984BA2}" type="datetimeFigureOut">
              <a:rPr lang="en-GB" smtClean="0"/>
              <a:t>10/09/2020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0F22CB0-198A-4553-BE50-CBD94C4825A7}" type="slidenum">
              <a:rPr lang="en-GB" smtClean="0"/>
              <a:t>‹#›</a:t>
            </a:fld>
            <a:endParaRPr lang="en-GB"/>
          </a:p>
        </p:txBody>
      </p:sp>
    </p:spTree>
    <p:extLst>
      <p:ext uri="{BB962C8B-B14F-4D97-AF65-F5344CB8AC3E}">
        <p14:creationId xmlns:p14="http://schemas.microsoft.com/office/powerpoint/2010/main" val="7593539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C54ECE02-E258-44CA-8FC5-F06C1A984BA2}" type="datetimeFigureOut">
              <a:rPr lang="en-GB" smtClean="0"/>
              <a:t>10/09/2020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0F22CB0-198A-4553-BE50-CBD94C4825A7}" type="slidenum">
              <a:rPr lang="en-GB" smtClean="0"/>
              <a:t>‹#›</a:t>
            </a:fld>
            <a:endParaRPr lang="en-GB"/>
          </a:p>
        </p:txBody>
      </p:sp>
    </p:spTree>
    <p:extLst>
      <p:ext uri="{BB962C8B-B14F-4D97-AF65-F5344CB8AC3E}">
        <p14:creationId xmlns:p14="http://schemas.microsoft.com/office/powerpoint/2010/main" val="10731252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C54ECE02-E258-44CA-8FC5-F06C1A984BA2}" type="datetimeFigureOut">
              <a:rPr lang="en-GB" smtClean="0"/>
              <a:t>10/09/2020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0F22CB0-198A-4553-BE50-CBD94C4825A7}" type="slidenum">
              <a:rPr lang="en-GB" smtClean="0"/>
              <a:t>‹#›</a:t>
            </a:fld>
            <a:endParaRPr lang="en-GB"/>
          </a:p>
        </p:txBody>
      </p:sp>
    </p:spTree>
    <p:extLst>
      <p:ext uri="{BB962C8B-B14F-4D97-AF65-F5344CB8AC3E}">
        <p14:creationId xmlns:p14="http://schemas.microsoft.com/office/powerpoint/2010/main" val="23498266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4ECE02-E258-44CA-8FC5-F06C1A984BA2}" type="datetimeFigureOut">
              <a:rPr lang="en-GB" smtClean="0"/>
              <a:t>10/09/2020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0F22CB0-198A-4553-BE50-CBD94C4825A7}" type="slidenum">
              <a:rPr lang="en-GB" smtClean="0"/>
              <a:t>‹#›</a:t>
            </a:fld>
            <a:endParaRPr lang="en-GB"/>
          </a:p>
        </p:txBody>
      </p:sp>
    </p:spTree>
    <p:extLst>
      <p:ext uri="{BB962C8B-B14F-4D97-AF65-F5344CB8AC3E}">
        <p14:creationId xmlns:p14="http://schemas.microsoft.com/office/powerpoint/2010/main" val="1655188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54ECE02-E258-44CA-8FC5-F06C1A984BA2}" type="datetimeFigureOut">
              <a:rPr lang="en-GB" smtClean="0"/>
              <a:t>10/09/2020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0F22CB0-198A-4553-BE50-CBD94C4825A7}" type="slidenum">
              <a:rPr lang="en-GB" smtClean="0"/>
              <a:t>‹#›</a:t>
            </a:fld>
            <a:endParaRPr lang="en-GB"/>
          </a:p>
        </p:txBody>
      </p:sp>
    </p:spTree>
    <p:extLst>
      <p:ext uri="{BB962C8B-B14F-4D97-AF65-F5344CB8AC3E}">
        <p14:creationId xmlns:p14="http://schemas.microsoft.com/office/powerpoint/2010/main" val="32354360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54ECE02-E258-44CA-8FC5-F06C1A984BA2}" type="datetimeFigureOut">
              <a:rPr lang="en-GB" smtClean="0"/>
              <a:t>10/09/2020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0F22CB0-198A-4553-BE50-CBD94C4825A7}" type="slidenum">
              <a:rPr lang="en-GB" smtClean="0"/>
              <a:t>‹#›</a:t>
            </a:fld>
            <a:endParaRPr lang="en-GB"/>
          </a:p>
        </p:txBody>
      </p:sp>
    </p:spTree>
    <p:extLst>
      <p:ext uri="{BB962C8B-B14F-4D97-AF65-F5344CB8AC3E}">
        <p14:creationId xmlns:p14="http://schemas.microsoft.com/office/powerpoint/2010/main" val="20735957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4ECE02-E258-44CA-8FC5-F06C1A984BA2}" type="datetimeFigureOut">
              <a:rPr lang="en-GB" smtClean="0"/>
              <a:t>10/09/2020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F22CB0-198A-4553-BE50-CBD94C4825A7}" type="slidenum">
              <a:rPr lang="en-GB" smtClean="0"/>
              <a:t>‹#›</a:t>
            </a:fld>
            <a:endParaRPr lang="en-GB"/>
          </a:p>
        </p:txBody>
      </p:sp>
    </p:spTree>
    <p:extLst>
      <p:ext uri="{BB962C8B-B14F-4D97-AF65-F5344CB8AC3E}">
        <p14:creationId xmlns:p14="http://schemas.microsoft.com/office/powerpoint/2010/main" val="36553679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400">
                <a:latin typeface="Times" panose="02020603050405020304" pitchFamily="18" charset="0"/>
              </a:defRPr>
            </a:lvl1pPr>
          </a:lstStyle>
          <a:p>
            <a:pPr>
              <a:defRPr/>
            </a:pPr>
            <a:endParaRPr lang="en-GB" altLang="en-US"/>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a:defRPr sz="1400">
                <a:latin typeface="Times" panose="02020603050405020304" pitchFamily="18" charset="0"/>
              </a:defRPr>
            </a:lvl1pPr>
          </a:lstStyle>
          <a:p>
            <a:pPr>
              <a:defRPr/>
            </a:pPr>
            <a:endParaRPr lang="en-GB" altLang="en-US"/>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1C8683C5-E05E-434A-8DC6-5174D6472BEE}" type="slidenum">
              <a:rPr lang="en-GB" altLang="en-US"/>
              <a:pPr>
                <a:defRPr/>
              </a:pPr>
              <a:t>‹#›</a:t>
            </a:fld>
            <a:endParaRPr lang="en-GB" altLang="en-US"/>
          </a:p>
        </p:txBody>
      </p:sp>
      <p:pic>
        <p:nvPicPr>
          <p:cNvPr id="1031" name="Picture 8"/>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4233" y="5859464"/>
            <a:ext cx="12185651" cy="99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153994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panose="02020603050405020304" pitchFamily="18" charset="0"/>
        </a:defRPr>
      </a:lvl2pPr>
      <a:lvl3pPr algn="ctr" rtl="0" eaLnBrk="0" fontAlgn="base" hangingPunct="0">
        <a:spcBef>
          <a:spcPct val="0"/>
        </a:spcBef>
        <a:spcAft>
          <a:spcPct val="0"/>
        </a:spcAft>
        <a:defRPr sz="4400">
          <a:solidFill>
            <a:schemeClr val="tx2"/>
          </a:solidFill>
          <a:latin typeface="Times" panose="02020603050405020304" pitchFamily="18" charset="0"/>
        </a:defRPr>
      </a:lvl3pPr>
      <a:lvl4pPr algn="ctr" rtl="0" eaLnBrk="0" fontAlgn="base" hangingPunct="0">
        <a:spcBef>
          <a:spcPct val="0"/>
        </a:spcBef>
        <a:spcAft>
          <a:spcPct val="0"/>
        </a:spcAft>
        <a:defRPr sz="4400">
          <a:solidFill>
            <a:schemeClr val="tx2"/>
          </a:solidFill>
          <a:latin typeface="Times" panose="02020603050405020304" pitchFamily="18" charset="0"/>
        </a:defRPr>
      </a:lvl4pPr>
      <a:lvl5pPr algn="ctr" rtl="0" eaLnBrk="0" fontAlgn="base" hangingPunct="0">
        <a:spcBef>
          <a:spcPct val="0"/>
        </a:spcBef>
        <a:spcAft>
          <a:spcPct val="0"/>
        </a:spcAft>
        <a:defRPr sz="4400">
          <a:solidFill>
            <a:schemeClr val="tx2"/>
          </a:solidFill>
          <a:latin typeface="Times" panose="02020603050405020304" pitchFamily="18" charset="0"/>
        </a:defRPr>
      </a:lvl5pPr>
      <a:lvl6pPr marL="457200" algn="ctr" rtl="0" fontAlgn="base">
        <a:spcBef>
          <a:spcPct val="0"/>
        </a:spcBef>
        <a:spcAft>
          <a:spcPct val="0"/>
        </a:spcAft>
        <a:defRPr sz="4400">
          <a:solidFill>
            <a:schemeClr val="tx2"/>
          </a:solidFill>
          <a:latin typeface="Times" panose="02020603050405020304" pitchFamily="18" charset="0"/>
        </a:defRPr>
      </a:lvl6pPr>
      <a:lvl7pPr marL="914400" algn="ctr" rtl="0" fontAlgn="base">
        <a:spcBef>
          <a:spcPct val="0"/>
        </a:spcBef>
        <a:spcAft>
          <a:spcPct val="0"/>
        </a:spcAft>
        <a:defRPr sz="4400">
          <a:solidFill>
            <a:schemeClr val="tx2"/>
          </a:solidFill>
          <a:latin typeface="Times" panose="02020603050405020304" pitchFamily="18" charset="0"/>
        </a:defRPr>
      </a:lvl7pPr>
      <a:lvl8pPr marL="1371600" algn="ctr" rtl="0" fontAlgn="base">
        <a:spcBef>
          <a:spcPct val="0"/>
        </a:spcBef>
        <a:spcAft>
          <a:spcPct val="0"/>
        </a:spcAft>
        <a:defRPr sz="4400">
          <a:solidFill>
            <a:schemeClr val="tx2"/>
          </a:solidFill>
          <a:latin typeface="Times" panose="02020603050405020304" pitchFamily="18" charset="0"/>
        </a:defRPr>
      </a:lvl8pPr>
      <a:lvl9pPr marL="1828800" algn="ctr" rtl="0" fontAlgn="base">
        <a:spcBef>
          <a:spcPct val="0"/>
        </a:spcBef>
        <a:spcAft>
          <a:spcPct val="0"/>
        </a:spcAft>
        <a:defRPr sz="4400">
          <a:solidFill>
            <a:schemeClr val="tx2"/>
          </a:solidFill>
          <a:latin typeface="Times" panose="02020603050405020304" pitchFamily="18"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spTree>
    <p:extLst>
      <p:ext uri="{BB962C8B-B14F-4D97-AF65-F5344CB8AC3E}">
        <p14:creationId xmlns:p14="http://schemas.microsoft.com/office/powerpoint/2010/main" val="34733905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noChangeArrowheads="1"/>
          </p:cNvSpPr>
          <p:nvPr>
            <p:ph type="title"/>
          </p:nvPr>
        </p:nvSpPr>
        <p:spPr>
          <a:xfrm>
            <a:off x="2209800" y="466725"/>
            <a:ext cx="7772400" cy="1143000"/>
          </a:xfrm>
        </p:spPr>
        <p:txBody>
          <a:bodyPr/>
          <a:lstStyle/>
          <a:p>
            <a:r>
              <a:rPr lang="en-GB" altLang="en-US" smtClean="0">
                <a:latin typeface="Arial" panose="020B0604020202020204" pitchFamily="34" charset="0"/>
                <a:cs typeface="Arial" panose="020B0604020202020204" pitchFamily="34" charset="0"/>
              </a:rPr>
              <a:t>Entry and Exit Points</a:t>
            </a:r>
          </a:p>
        </p:txBody>
      </p:sp>
      <p:sp>
        <p:nvSpPr>
          <p:cNvPr id="3" name="Content Placeholder 2"/>
          <p:cNvSpPr>
            <a:spLocks noGrp="1"/>
          </p:cNvSpPr>
          <p:nvPr>
            <p:ph idx="1"/>
          </p:nvPr>
        </p:nvSpPr>
        <p:spPr>
          <a:xfrm>
            <a:off x="2220913" y="1663700"/>
            <a:ext cx="7772400" cy="4114800"/>
          </a:xfrm>
        </p:spPr>
        <p:txBody>
          <a:bodyPr/>
          <a:lstStyle/>
          <a:p>
            <a:pPr>
              <a:defRPr/>
            </a:pPr>
            <a:r>
              <a:rPr lang="en-GB" sz="2500" dirty="0">
                <a:latin typeface="Arial" panose="020B0604020202020204" pitchFamily="34" charset="0"/>
                <a:cs typeface="Arial" panose="020B0604020202020204" pitchFamily="34" charset="0"/>
              </a:rPr>
              <a:t>Learners can enter the programme at either level 1 (all routes) or level 2 (MOccTher and BSc (Hons) only)</a:t>
            </a:r>
          </a:p>
          <a:p>
            <a:pPr>
              <a:defRPr/>
            </a:pPr>
            <a:r>
              <a:rPr lang="en-GB" sz="2500" dirty="0">
                <a:latin typeface="Arial" panose="020B0604020202020204" pitchFamily="34" charset="0"/>
                <a:cs typeface="Arial" panose="020B0604020202020204" pitchFamily="34" charset="0"/>
              </a:rPr>
              <a:t>Non-practice awards are available upon completion of each level as per standard for the sector</a:t>
            </a:r>
          </a:p>
          <a:p>
            <a:pPr>
              <a:defRPr/>
            </a:pPr>
            <a:r>
              <a:rPr lang="en-GB" sz="2500" dirty="0">
                <a:latin typeface="Arial" panose="020B0604020202020204" pitchFamily="34" charset="0"/>
                <a:cs typeface="Arial" panose="020B0604020202020204" pitchFamily="34" charset="0"/>
              </a:rPr>
              <a:t>We are offering four practice awards: </a:t>
            </a:r>
          </a:p>
          <a:p>
            <a:pPr lvl="1">
              <a:defRPr/>
            </a:pPr>
            <a:r>
              <a:rPr lang="en-GB" sz="2100" dirty="0">
                <a:latin typeface="Arial" panose="020B0604020202020204" pitchFamily="34" charset="0"/>
                <a:cs typeface="Arial" panose="020B0604020202020204" pitchFamily="34" charset="0"/>
              </a:rPr>
              <a:t>BSc (Hons) in Occupational Therapy</a:t>
            </a:r>
          </a:p>
          <a:p>
            <a:pPr lvl="1">
              <a:defRPr/>
            </a:pPr>
            <a:r>
              <a:rPr lang="en-GB" sz="2100" dirty="0">
                <a:latin typeface="Arial" panose="020B0604020202020204" pitchFamily="34" charset="0"/>
                <a:cs typeface="Arial" panose="020B0604020202020204" pitchFamily="34" charset="0"/>
              </a:rPr>
              <a:t>Master of Occupational Therapy (</a:t>
            </a:r>
            <a:r>
              <a:rPr lang="en-GB" sz="2100" i="1" dirty="0">
                <a:solidFill>
                  <a:schemeClr val="accent2">
                    <a:lumMod val="50000"/>
                  </a:schemeClr>
                </a:solidFill>
                <a:latin typeface="Arial" panose="020B0604020202020204" pitchFamily="34" charset="0"/>
                <a:cs typeface="Arial" panose="020B0604020202020204" pitchFamily="34" charset="0"/>
              </a:rPr>
              <a:t>new</a:t>
            </a:r>
            <a:r>
              <a:rPr lang="en-GB" sz="2100" dirty="0">
                <a:latin typeface="Arial" panose="020B0604020202020204" pitchFamily="34" charset="0"/>
                <a:cs typeface="Arial" panose="020B0604020202020204" pitchFamily="34" charset="0"/>
              </a:rPr>
              <a:t>) </a:t>
            </a:r>
            <a:r>
              <a:rPr lang="en-GB" sz="2100" dirty="0">
                <a:latin typeface="Arial" panose="020B0604020202020204" pitchFamily="34" charset="0"/>
                <a:ea typeface="+mn-lt"/>
                <a:cs typeface="Arial" panose="020B0604020202020204" pitchFamily="34" charset="0"/>
              </a:rPr>
              <a:t>(pre-registration)</a:t>
            </a:r>
            <a:endParaRPr lang="en-US" sz="2100" dirty="0">
              <a:latin typeface="Arial" panose="020B0604020202020204" pitchFamily="34" charset="0"/>
              <a:ea typeface="+mn-lt"/>
              <a:cs typeface="Arial" panose="020B0604020202020204" pitchFamily="34" charset="0"/>
            </a:endParaRPr>
          </a:p>
          <a:p>
            <a:pPr lvl="1">
              <a:defRPr/>
            </a:pPr>
            <a:r>
              <a:rPr lang="en-GB" sz="2100" dirty="0">
                <a:latin typeface="Arial" panose="020B0604020202020204" pitchFamily="34" charset="0"/>
                <a:cs typeface="Arial" panose="020B0604020202020204" pitchFamily="34" charset="0"/>
              </a:rPr>
              <a:t>PG Diploma in Occupational Therapy (pre-registration)</a:t>
            </a:r>
          </a:p>
          <a:p>
            <a:pPr lvl="1">
              <a:defRPr/>
            </a:pPr>
            <a:r>
              <a:rPr lang="en-GB" sz="2100" dirty="0">
                <a:latin typeface="Arial" panose="020B0604020202020204" pitchFamily="34" charset="0"/>
                <a:cs typeface="Arial" panose="020B0604020202020204" pitchFamily="34" charset="0"/>
              </a:rPr>
              <a:t>MSc in Occupational Therapy (pre-registration)</a:t>
            </a:r>
          </a:p>
          <a:p>
            <a:pPr lvl="1">
              <a:defRPr/>
            </a:pPr>
            <a:endParaRPr lang="en-GB" sz="2500" dirty="0"/>
          </a:p>
          <a:p>
            <a:pPr>
              <a:defRPr/>
            </a:pPr>
            <a:endParaRPr lang="en-GB" dirty="0"/>
          </a:p>
        </p:txBody>
      </p:sp>
    </p:spTree>
    <p:extLst>
      <p:ext uri="{BB962C8B-B14F-4D97-AF65-F5344CB8AC3E}">
        <p14:creationId xmlns:p14="http://schemas.microsoft.com/office/powerpoint/2010/main" val="3847836055"/>
      </p:ext>
    </p:extLst>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noChangeArrowheads="1"/>
          </p:cNvSpPr>
          <p:nvPr>
            <p:ph type="title"/>
          </p:nvPr>
        </p:nvSpPr>
        <p:spPr>
          <a:xfrm>
            <a:off x="2209800" y="-157163"/>
            <a:ext cx="7772400" cy="922338"/>
          </a:xfrm>
        </p:spPr>
        <p:txBody>
          <a:bodyPr/>
          <a:lstStyle/>
          <a:p>
            <a:r>
              <a:rPr lang="en-US" altLang="en-US" smtClean="0">
                <a:latin typeface="Arial" panose="020B0604020202020204" pitchFamily="34" charset="0"/>
                <a:cs typeface="Arial" panose="020B0604020202020204" pitchFamily="34" charset="0"/>
              </a:rPr>
              <a:t>Our USP</a:t>
            </a:r>
          </a:p>
        </p:txBody>
      </p:sp>
      <p:sp>
        <p:nvSpPr>
          <p:cNvPr id="27651" name="Content Placeholder 2"/>
          <p:cNvSpPr>
            <a:spLocks noGrp="1" noChangeArrowheads="1"/>
          </p:cNvSpPr>
          <p:nvPr>
            <p:ph idx="1"/>
          </p:nvPr>
        </p:nvSpPr>
        <p:spPr>
          <a:xfrm>
            <a:off x="1941514" y="765176"/>
            <a:ext cx="8308975" cy="4678363"/>
          </a:xfrm>
        </p:spPr>
        <p:txBody>
          <a:bodyPr/>
          <a:lstStyle/>
          <a:p>
            <a:r>
              <a:rPr lang="en-GB" altLang="en-US" sz="2200">
                <a:latin typeface="Arial" panose="020B0604020202020204" pitchFamily="34" charset="0"/>
                <a:cs typeface="Arial" panose="020B0604020202020204" pitchFamily="34" charset="0"/>
              </a:rPr>
              <a:t>The only university in Scotland to offer all levels of occupational therapy education</a:t>
            </a:r>
          </a:p>
          <a:p>
            <a:r>
              <a:rPr lang="en-GB" altLang="en-US" sz="2200">
                <a:latin typeface="Arial" panose="020B0604020202020204" pitchFamily="34" charset="0"/>
                <a:cs typeface="Arial" panose="020B0604020202020204" pitchFamily="34" charset="0"/>
              </a:rPr>
              <a:t>Unique opportunities to articulate into post-registration MSc and PhD programmes </a:t>
            </a:r>
          </a:p>
          <a:p>
            <a:r>
              <a:rPr lang="en-GB" altLang="en-US" sz="2200">
                <a:latin typeface="Arial" panose="020B0604020202020204" pitchFamily="34" charset="0"/>
                <a:cs typeface="Arial" panose="020B0604020202020204" pitchFamily="34" charset="0"/>
              </a:rPr>
              <a:t>A programme centred around occupation, underpinned by ethos of person centredness and strongly aligned to Occupational Therapy Pillars of Practice</a:t>
            </a:r>
          </a:p>
          <a:p>
            <a:r>
              <a:rPr lang="en-GB" altLang="en-US" sz="2200">
                <a:latin typeface="Arial" panose="020B0604020202020204" pitchFamily="34" charset="0"/>
                <a:cs typeface="Arial" panose="020B0604020202020204" pitchFamily="34" charset="0"/>
              </a:rPr>
              <a:t>Occupational Therapy education that is prospective looking and anchored in the real world.</a:t>
            </a:r>
          </a:p>
          <a:p>
            <a:r>
              <a:rPr lang="en-GB" altLang="en-US" sz="2200">
                <a:latin typeface="Arial" panose="020B0604020202020204" pitchFamily="34" charset="0"/>
                <a:cs typeface="Arial" panose="020B0604020202020204" pitchFamily="34" charset="0"/>
              </a:rPr>
              <a:t>Strong </a:t>
            </a:r>
            <a:r>
              <a:rPr lang="en-US" altLang="en-US" sz="2200">
                <a:latin typeface="Arial" panose="020B0604020202020204" pitchFamily="34" charset="0"/>
                <a:cs typeface="Arial" panose="020B0604020202020204" pitchFamily="34" charset="0"/>
              </a:rPr>
              <a:t>partnerships </a:t>
            </a:r>
            <a:r>
              <a:rPr lang="en-GB" altLang="en-US" sz="2200">
                <a:latin typeface="Arial" panose="020B0604020202020204" pitchFamily="34" charset="0"/>
                <a:cs typeface="Arial" panose="020B0604020202020204" pitchFamily="34" charset="0"/>
              </a:rPr>
              <a:t>with diverse stakeholder groups: e</a:t>
            </a:r>
            <a:r>
              <a:rPr lang="en-US" altLang="en-US" sz="2200">
                <a:latin typeface="Arial" panose="020B0604020202020204" pitchFamily="34" charset="0"/>
                <a:cs typeface="Arial" panose="020B0604020202020204" pitchFamily="34" charset="0"/>
              </a:rPr>
              <a:t>xperts by experience, </a:t>
            </a:r>
            <a:r>
              <a:rPr lang="en-GB" altLang="en-US" sz="2200">
                <a:latin typeface="Arial" panose="020B0604020202020204" pitchFamily="34" charset="0"/>
                <a:cs typeface="Arial" panose="020B0604020202020204" pitchFamily="34" charset="0"/>
              </a:rPr>
              <a:t>3</a:t>
            </a:r>
            <a:r>
              <a:rPr lang="en-GB" altLang="en-US" sz="2200" baseline="30000">
                <a:latin typeface="Arial" panose="020B0604020202020204" pitchFamily="34" charset="0"/>
                <a:cs typeface="Arial" panose="020B0604020202020204" pitchFamily="34" charset="0"/>
              </a:rPr>
              <a:t>rd</a:t>
            </a:r>
            <a:r>
              <a:rPr lang="en-GB" altLang="en-US" sz="2200">
                <a:latin typeface="Arial" panose="020B0604020202020204" pitchFamily="34" charset="0"/>
                <a:cs typeface="Arial" panose="020B0604020202020204" pitchFamily="34" charset="0"/>
              </a:rPr>
              <a:t> sector organisations, practice and research settings </a:t>
            </a:r>
          </a:p>
          <a:p>
            <a:r>
              <a:rPr lang="en-GB" altLang="en-US" sz="2200">
                <a:latin typeface="Arial" panose="020B0604020202020204" pitchFamily="34" charset="0"/>
                <a:cs typeface="Arial" panose="020B0604020202020204" pitchFamily="34" charset="0"/>
              </a:rPr>
              <a:t>Strong links both within the local community and internationally</a:t>
            </a:r>
          </a:p>
          <a:p>
            <a:r>
              <a:rPr lang="en-US" altLang="en-US" sz="2200">
                <a:latin typeface="Arial" panose="020B0604020202020204" pitchFamily="34" charset="0"/>
                <a:cs typeface="Arial" panose="020B0604020202020204" pitchFamily="34" charset="0"/>
              </a:rPr>
              <a:t>High </a:t>
            </a:r>
            <a:r>
              <a:rPr lang="en-GB" altLang="en-US" sz="2200">
                <a:latin typeface="Arial" panose="020B0604020202020204" pitchFamily="34" charset="0"/>
                <a:cs typeface="Arial" panose="020B0604020202020204" pitchFamily="34" charset="0"/>
              </a:rPr>
              <a:t>g</a:t>
            </a:r>
            <a:r>
              <a:rPr lang="en-US" altLang="en-US" sz="2200">
                <a:latin typeface="Arial" panose="020B0604020202020204" pitchFamily="34" charset="0"/>
                <a:cs typeface="Arial" panose="020B0604020202020204" pitchFamily="34" charset="0"/>
              </a:rPr>
              <a:t>raduate employ</a:t>
            </a:r>
            <a:r>
              <a:rPr lang="en-GB" altLang="en-US" sz="2200">
                <a:latin typeface="Arial" panose="020B0604020202020204" pitchFamily="34" charset="0"/>
                <a:cs typeface="Arial" panose="020B0604020202020204" pitchFamily="34" charset="0"/>
              </a:rPr>
              <a:t>ment rates</a:t>
            </a:r>
            <a:endParaRPr lang="en-US" altLang="en-US" sz="22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60426077"/>
      </p:ext>
    </p:ext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2"/>
          <p:cNvSpPr>
            <a:spLocks noGrp="1" noChangeArrowheads="1"/>
          </p:cNvSpPr>
          <p:nvPr>
            <p:ph type="title"/>
          </p:nvPr>
        </p:nvSpPr>
        <p:spPr>
          <a:xfrm>
            <a:off x="2147888" y="1412876"/>
            <a:ext cx="7886700" cy="2447925"/>
          </a:xfrm>
        </p:spPr>
        <p:txBody>
          <a:bodyPr/>
          <a:lstStyle/>
          <a:p>
            <a:r>
              <a:rPr lang="en-GB" altLang="en-US" smtClean="0">
                <a:latin typeface="Arial" panose="020B0604020202020204" pitchFamily="34" charset="0"/>
                <a:cs typeface="Arial" panose="020B0604020202020204" pitchFamily="34" charset="0"/>
              </a:rPr>
              <a:t>Master of Occupational Therapy Programme</a:t>
            </a:r>
          </a:p>
        </p:txBody>
      </p:sp>
      <p:sp>
        <p:nvSpPr>
          <p:cNvPr id="10243" name="Text Placeholder 1"/>
          <p:cNvSpPr>
            <a:spLocks noGrp="1" noChangeArrowheads="1"/>
          </p:cNvSpPr>
          <p:nvPr>
            <p:ph type="body" idx="1"/>
          </p:nvPr>
        </p:nvSpPr>
        <p:spPr/>
        <p:txBody>
          <a:bodyPr/>
          <a:lstStyle/>
          <a:p>
            <a:endParaRPr lang="en-US" altLang="en-US" smtClean="0"/>
          </a:p>
        </p:txBody>
      </p:sp>
    </p:spTree>
    <p:extLst>
      <p:ext uri="{BB962C8B-B14F-4D97-AF65-F5344CB8AC3E}">
        <p14:creationId xmlns:p14="http://schemas.microsoft.com/office/powerpoint/2010/main" val="23919886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noChangeArrowheads="1"/>
          </p:cNvSpPr>
          <p:nvPr>
            <p:ph type="title"/>
          </p:nvPr>
        </p:nvSpPr>
        <p:spPr>
          <a:xfrm>
            <a:off x="2209800" y="277813"/>
            <a:ext cx="7772400" cy="1143000"/>
          </a:xfrm>
        </p:spPr>
        <p:txBody>
          <a:bodyPr/>
          <a:lstStyle/>
          <a:p>
            <a:r>
              <a:rPr lang="en-GB" altLang="en-US" smtClean="0">
                <a:latin typeface="Arial" panose="020B0604020202020204" pitchFamily="34" charset="0"/>
                <a:cs typeface="Arial" panose="020B0604020202020204" pitchFamily="34" charset="0"/>
              </a:rPr>
              <a:t>Background and Rationale </a:t>
            </a:r>
            <a:br>
              <a:rPr lang="en-GB" altLang="en-US" smtClean="0">
                <a:latin typeface="Arial" panose="020B0604020202020204" pitchFamily="34" charset="0"/>
                <a:cs typeface="Arial" panose="020B0604020202020204" pitchFamily="34" charset="0"/>
              </a:rPr>
            </a:br>
            <a:r>
              <a:rPr lang="en-GB" altLang="en-US" smtClean="0">
                <a:latin typeface="Arial" panose="020B0604020202020204" pitchFamily="34" charset="0"/>
                <a:cs typeface="Arial" panose="020B0604020202020204" pitchFamily="34" charset="0"/>
              </a:rPr>
              <a:t>for Change</a:t>
            </a:r>
          </a:p>
        </p:txBody>
      </p:sp>
      <p:sp>
        <p:nvSpPr>
          <p:cNvPr id="11267" name="Content Placeholder 2"/>
          <p:cNvSpPr>
            <a:spLocks noGrp="1" noChangeArrowheads="1"/>
          </p:cNvSpPr>
          <p:nvPr>
            <p:ph idx="1"/>
          </p:nvPr>
        </p:nvSpPr>
        <p:spPr>
          <a:xfrm>
            <a:off x="2297114" y="1858964"/>
            <a:ext cx="7597775" cy="4022725"/>
          </a:xfrm>
        </p:spPr>
        <p:txBody>
          <a:bodyPr/>
          <a:lstStyle/>
          <a:p>
            <a:r>
              <a:rPr lang="en-GB" altLang="en-US" sz="2800" dirty="0">
                <a:latin typeface="Arial" panose="020B0604020202020204" pitchFamily="34" charset="0"/>
                <a:cs typeface="Arial" panose="020B0604020202020204" pitchFamily="34" charset="0"/>
              </a:rPr>
              <a:t>The changing Health and Social Care landscape</a:t>
            </a:r>
          </a:p>
          <a:p>
            <a:r>
              <a:rPr lang="en-GB" altLang="en-US" sz="2800" dirty="0">
                <a:latin typeface="Arial" panose="020B0604020202020204" pitchFamily="34" charset="0"/>
                <a:cs typeface="Arial" panose="020B0604020202020204" pitchFamily="34" charset="0"/>
              </a:rPr>
              <a:t>Internally, the QMU portfolio review </a:t>
            </a:r>
          </a:p>
          <a:p>
            <a:r>
              <a:rPr lang="en-GB" altLang="en-US" sz="2800" dirty="0">
                <a:latin typeface="Arial" panose="020B0604020202020204" pitchFamily="34" charset="0"/>
                <a:cs typeface="Arial" panose="020B0604020202020204" pitchFamily="34" charset="0"/>
              </a:rPr>
              <a:t>Building a QMU community of occupational therapy programmes – educators and learners </a:t>
            </a:r>
          </a:p>
          <a:p>
            <a:r>
              <a:rPr lang="en-GB" altLang="en-US" sz="2800" dirty="0">
                <a:latin typeface="Arial" panose="020B0604020202020204" pitchFamily="34" charset="0"/>
                <a:cs typeface="Arial" panose="020B0604020202020204" pitchFamily="34" charset="0"/>
              </a:rPr>
              <a:t>An increasingly competitive HE market </a:t>
            </a:r>
          </a:p>
        </p:txBody>
      </p:sp>
    </p:spTree>
    <p:extLst>
      <p:ext uri="{BB962C8B-B14F-4D97-AF65-F5344CB8AC3E}">
        <p14:creationId xmlns:p14="http://schemas.microsoft.com/office/powerpoint/2010/main" val="361147774"/>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noChangeArrowheads="1"/>
          </p:cNvSpPr>
          <p:nvPr>
            <p:ph type="title"/>
          </p:nvPr>
        </p:nvSpPr>
        <p:spPr>
          <a:xfrm>
            <a:off x="2209800" y="190500"/>
            <a:ext cx="7772400" cy="1143000"/>
          </a:xfrm>
        </p:spPr>
        <p:txBody>
          <a:bodyPr/>
          <a:lstStyle/>
          <a:p>
            <a:r>
              <a:rPr lang="en-GB" altLang="en-US" smtClean="0">
                <a:latin typeface="Arial" panose="020B0604020202020204" pitchFamily="34" charset="0"/>
                <a:cs typeface="Arial" panose="020B0604020202020204" pitchFamily="34" charset="0"/>
              </a:rPr>
              <a:t>Programme Philosophy</a:t>
            </a:r>
            <a:endParaRPr lang="en-US" altLang="en-US" smtClean="0">
              <a:latin typeface="Arial" panose="020B0604020202020204" pitchFamily="34" charset="0"/>
              <a:cs typeface="Arial" panose="020B0604020202020204" pitchFamily="34" charset="0"/>
            </a:endParaRPr>
          </a:p>
        </p:txBody>
      </p:sp>
      <p:sp>
        <p:nvSpPr>
          <p:cNvPr id="13315" name="Content Placeholder 2"/>
          <p:cNvSpPr>
            <a:spLocks noGrp="1" noChangeArrowheads="1"/>
          </p:cNvSpPr>
          <p:nvPr>
            <p:ph idx="1"/>
          </p:nvPr>
        </p:nvSpPr>
        <p:spPr>
          <a:xfrm>
            <a:off x="2209800" y="1371600"/>
            <a:ext cx="7772400" cy="4114800"/>
          </a:xfrm>
        </p:spPr>
        <p:txBody>
          <a:bodyPr/>
          <a:lstStyle/>
          <a:p>
            <a:r>
              <a:rPr lang="en-GB" altLang="en-US" sz="2600">
                <a:latin typeface="Arial" panose="020B0604020202020204" pitchFamily="34" charset="0"/>
                <a:cs typeface="Arial" panose="020B0604020202020204" pitchFamily="34" charset="0"/>
              </a:rPr>
              <a:t>The centrality of occupation in the lives of individuals and communities  </a:t>
            </a:r>
          </a:p>
          <a:p>
            <a:r>
              <a:rPr lang="en-GB" altLang="en-US" sz="2600">
                <a:latin typeface="Arial" panose="020B0604020202020204" pitchFamily="34" charset="0"/>
                <a:cs typeface="Arial" panose="020B0604020202020204" pitchFamily="34" charset="0"/>
              </a:rPr>
              <a:t>Our responsibility to recognise the occupational barriers and injustices affecting participation </a:t>
            </a:r>
          </a:p>
          <a:p>
            <a:r>
              <a:rPr lang="en-GB" altLang="en-US" sz="2600">
                <a:latin typeface="Arial" panose="020B0604020202020204" pitchFamily="34" charset="0"/>
                <a:cs typeface="Arial" panose="020B0604020202020204" pitchFamily="34" charset="0"/>
              </a:rPr>
              <a:t>Our responsibility to recognise and anticipate the needs of individuals, groups, communities and societies (WFOT 2016)</a:t>
            </a:r>
          </a:p>
          <a:p>
            <a:r>
              <a:rPr lang="en-GB" altLang="en-US" sz="2600">
                <a:latin typeface="Arial" panose="020B0604020202020204" pitchFamily="34" charset="0"/>
                <a:cs typeface="Arial" panose="020B0604020202020204" pitchFamily="34" charset="0"/>
              </a:rPr>
              <a:t>Putting sustainability at the core of education</a:t>
            </a:r>
          </a:p>
          <a:p>
            <a:endParaRPr lang="en-GB" altLang="en-US" sz="2600"/>
          </a:p>
          <a:p>
            <a:endParaRPr lang="en-GB" altLang="en-US" sz="2600"/>
          </a:p>
        </p:txBody>
      </p:sp>
    </p:spTree>
    <p:extLst>
      <p:ext uri="{BB962C8B-B14F-4D97-AF65-F5344CB8AC3E}">
        <p14:creationId xmlns:p14="http://schemas.microsoft.com/office/powerpoint/2010/main" val="3798795451"/>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noChangeArrowheads="1"/>
          </p:cNvSpPr>
          <p:nvPr>
            <p:ph type="title"/>
          </p:nvPr>
        </p:nvSpPr>
        <p:spPr>
          <a:xfrm>
            <a:off x="2220913" y="171450"/>
            <a:ext cx="7772400" cy="1143000"/>
          </a:xfrm>
        </p:spPr>
        <p:txBody>
          <a:bodyPr/>
          <a:lstStyle/>
          <a:p>
            <a:r>
              <a:rPr lang="en-GB" altLang="en-US" smtClean="0">
                <a:latin typeface="Arial" panose="020B0604020202020204" pitchFamily="34" charset="0"/>
                <a:cs typeface="Arial" panose="020B0604020202020204" pitchFamily="34" charset="0"/>
              </a:rPr>
              <a:t>Programme Aims</a:t>
            </a:r>
            <a:endParaRPr lang="en-US" altLang="en-US" smtClean="0">
              <a:latin typeface="Arial" panose="020B0604020202020204" pitchFamily="34" charset="0"/>
              <a:cs typeface="Arial" panose="020B0604020202020204" pitchFamily="34" charset="0"/>
            </a:endParaRPr>
          </a:p>
        </p:txBody>
      </p:sp>
      <p:sp>
        <p:nvSpPr>
          <p:cNvPr id="15363" name="Content Placeholder 2"/>
          <p:cNvSpPr>
            <a:spLocks noGrp="1" noChangeArrowheads="1"/>
          </p:cNvSpPr>
          <p:nvPr>
            <p:ph idx="1"/>
          </p:nvPr>
        </p:nvSpPr>
        <p:spPr>
          <a:xfrm>
            <a:off x="2220913" y="1214438"/>
            <a:ext cx="7772400" cy="4114800"/>
          </a:xfrm>
        </p:spPr>
        <p:txBody>
          <a:bodyPr/>
          <a:lstStyle/>
          <a:p>
            <a:r>
              <a:rPr lang="en-GB" altLang="en-US" sz="2700">
                <a:latin typeface="Arial" panose="020B0604020202020204" pitchFamily="34" charset="0"/>
                <a:cs typeface="Arial" panose="020B0604020202020204" pitchFamily="34" charset="0"/>
              </a:rPr>
              <a:t>Produce graduates who are autonomous, critical thinking lifelong learners </a:t>
            </a:r>
          </a:p>
          <a:p>
            <a:r>
              <a:rPr lang="en-GB" altLang="en-US" sz="2700">
                <a:latin typeface="Arial" panose="020B0604020202020204" pitchFamily="34" charset="0"/>
                <a:cs typeface="Arial" panose="020B0604020202020204" pitchFamily="34" charset="0"/>
              </a:rPr>
              <a:t>Produce graduates who meet the HCPC standards of proficiency for safe and effective occupational therapy practice </a:t>
            </a:r>
          </a:p>
          <a:p>
            <a:r>
              <a:rPr lang="en-GB" altLang="en-US" sz="2700">
                <a:latin typeface="Arial" panose="020B0604020202020204" pitchFamily="34" charset="0"/>
                <a:cs typeface="Arial" panose="020B0604020202020204" pitchFamily="34" charset="0"/>
              </a:rPr>
              <a:t>Instil a strong professional identity </a:t>
            </a:r>
          </a:p>
          <a:p>
            <a:r>
              <a:rPr lang="en-GB" altLang="en-US" sz="2700">
                <a:latin typeface="Arial" panose="020B0604020202020204" pitchFamily="34" charset="0"/>
                <a:cs typeface="Arial" panose="020B0604020202020204" pitchFamily="34" charset="0"/>
              </a:rPr>
              <a:t>Instil the value of collaborative, person / community centred practice </a:t>
            </a:r>
          </a:p>
          <a:p>
            <a:endParaRPr lang="en-GB" altLang="en-US" sz="2700"/>
          </a:p>
          <a:p>
            <a:endParaRPr lang="en-US" altLang="en-US" sz="2700"/>
          </a:p>
        </p:txBody>
      </p:sp>
    </p:spTree>
    <p:extLst>
      <p:ext uri="{BB962C8B-B14F-4D97-AF65-F5344CB8AC3E}">
        <p14:creationId xmlns:p14="http://schemas.microsoft.com/office/powerpoint/2010/main" val="682621455"/>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noChangeArrowheads="1"/>
          </p:cNvSpPr>
          <p:nvPr>
            <p:ph type="title"/>
          </p:nvPr>
        </p:nvSpPr>
        <p:spPr>
          <a:xfrm>
            <a:off x="2170113" y="238125"/>
            <a:ext cx="7772400" cy="1143000"/>
          </a:xfrm>
        </p:spPr>
        <p:txBody>
          <a:bodyPr/>
          <a:lstStyle/>
          <a:p>
            <a:r>
              <a:rPr lang="en-US" altLang="en-US" smtClean="0">
                <a:latin typeface="Arial" panose="020B0604020202020204" pitchFamily="34" charset="0"/>
                <a:cs typeface="Arial" panose="020B0604020202020204" pitchFamily="34" charset="0"/>
              </a:rPr>
              <a:t>Graduate Outcomes</a:t>
            </a:r>
          </a:p>
        </p:txBody>
      </p:sp>
      <p:pic>
        <p:nvPicPr>
          <p:cNvPr id="17411" name="Content Placeholder 2"/>
          <p:cNvPicPr>
            <a:picLocks noGrp="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159000" y="1130300"/>
            <a:ext cx="7886700" cy="4127500"/>
          </a:xfrm>
        </p:spPr>
      </p:pic>
    </p:spTree>
    <p:extLst>
      <p:ext uri="{BB962C8B-B14F-4D97-AF65-F5344CB8AC3E}">
        <p14:creationId xmlns:p14="http://schemas.microsoft.com/office/powerpoint/2010/main" val="2133853702"/>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noChangeArrowheads="1"/>
          </p:cNvSpPr>
          <p:nvPr>
            <p:ph type="title"/>
          </p:nvPr>
        </p:nvSpPr>
        <p:spPr>
          <a:xfrm>
            <a:off x="2209800" y="419100"/>
            <a:ext cx="7772400" cy="1143000"/>
          </a:xfrm>
        </p:spPr>
        <p:txBody>
          <a:bodyPr/>
          <a:lstStyle/>
          <a:p>
            <a:r>
              <a:rPr lang="en-GB" altLang="en-US" smtClean="0">
                <a:latin typeface="Arial" panose="020B0604020202020204" pitchFamily="34" charset="0"/>
                <a:cs typeface="Arial" panose="020B0604020202020204" pitchFamily="34" charset="0"/>
              </a:rPr>
              <a:t>Routes into the Profession</a:t>
            </a:r>
          </a:p>
        </p:txBody>
      </p:sp>
      <p:sp>
        <p:nvSpPr>
          <p:cNvPr id="19459" name="Content Placeholder 2"/>
          <p:cNvSpPr>
            <a:spLocks noGrp="1" noChangeArrowheads="1"/>
          </p:cNvSpPr>
          <p:nvPr>
            <p:ph idx="1"/>
          </p:nvPr>
        </p:nvSpPr>
        <p:spPr>
          <a:xfrm>
            <a:off x="2209800" y="1752600"/>
            <a:ext cx="7772400" cy="4114800"/>
          </a:xfrm>
        </p:spPr>
        <p:txBody>
          <a:bodyPr/>
          <a:lstStyle/>
          <a:p>
            <a:r>
              <a:rPr lang="en-GB" altLang="en-US" sz="2800">
                <a:latin typeface="Arial" panose="020B0604020202020204" pitchFamily="34" charset="0"/>
                <a:cs typeface="Arial" panose="020B0604020202020204" pitchFamily="34" charset="0"/>
              </a:rPr>
              <a:t>Two routes into occupational therapy practice:</a:t>
            </a:r>
          </a:p>
          <a:p>
            <a:pPr lvl="1"/>
            <a:r>
              <a:rPr lang="en-GB" altLang="en-US" smtClean="0">
                <a:latin typeface="Arial" panose="020B0604020202020204" pitchFamily="34" charset="0"/>
                <a:cs typeface="Arial" panose="020B0604020202020204" pitchFamily="34" charset="0"/>
              </a:rPr>
              <a:t>A four-year route: completion of BSc (Hons) or MOccTher</a:t>
            </a:r>
          </a:p>
          <a:p>
            <a:pPr lvl="1"/>
            <a:r>
              <a:rPr lang="en-GB" altLang="en-US" smtClean="0">
                <a:latin typeface="Arial" panose="020B0604020202020204" pitchFamily="34" charset="0"/>
                <a:cs typeface="Arial" panose="020B0604020202020204" pitchFamily="34" charset="0"/>
              </a:rPr>
              <a:t>An accelerated route (two years): completion of MSc or PG Dip   </a:t>
            </a:r>
          </a:p>
          <a:p>
            <a:r>
              <a:rPr lang="en-GB" altLang="en-US" sz="2800">
                <a:latin typeface="Arial" panose="020B0604020202020204" pitchFamily="34" charset="0"/>
                <a:cs typeface="Arial" panose="020B0604020202020204" pitchFamily="34" charset="0"/>
              </a:rPr>
              <a:t>Learners will be integrated as much as possible, building a strong community of occupational therapy students at QMU</a:t>
            </a:r>
          </a:p>
        </p:txBody>
      </p:sp>
    </p:spTree>
    <p:extLst>
      <p:ext uri="{BB962C8B-B14F-4D97-AF65-F5344CB8AC3E}">
        <p14:creationId xmlns:p14="http://schemas.microsoft.com/office/powerpoint/2010/main" val="370104833"/>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noChangeArrowheads="1"/>
          </p:cNvSpPr>
          <p:nvPr>
            <p:ph type="title"/>
          </p:nvPr>
        </p:nvSpPr>
        <p:spPr>
          <a:xfrm rot="16200000">
            <a:off x="-1149350" y="2794000"/>
            <a:ext cx="6269038" cy="922338"/>
          </a:xfrm>
        </p:spPr>
        <p:txBody>
          <a:bodyPr/>
          <a:lstStyle/>
          <a:p>
            <a:r>
              <a:rPr lang="en-GB" altLang="en-US" smtClean="0"/>
              <a:t>Structure</a:t>
            </a:r>
          </a:p>
        </p:txBody>
      </p:sp>
      <p:pic>
        <p:nvPicPr>
          <p:cNvPr id="21507" name="Picture 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408238" y="-9525"/>
            <a:ext cx="8259762" cy="5873750"/>
          </a:xfrm>
        </p:spPr>
      </p:pic>
    </p:spTree>
    <p:extLst>
      <p:ext uri="{BB962C8B-B14F-4D97-AF65-F5344CB8AC3E}">
        <p14:creationId xmlns:p14="http://schemas.microsoft.com/office/powerpoint/2010/main" val="2951168408"/>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noChangeArrowheads="1"/>
          </p:cNvSpPr>
          <p:nvPr>
            <p:ph type="title"/>
          </p:nvPr>
        </p:nvSpPr>
        <p:spPr>
          <a:xfrm>
            <a:off x="2209800" y="312738"/>
            <a:ext cx="7772400" cy="1143000"/>
          </a:xfrm>
        </p:spPr>
        <p:txBody>
          <a:bodyPr/>
          <a:lstStyle/>
          <a:p>
            <a:r>
              <a:rPr lang="en-GB" altLang="en-US" smtClean="0">
                <a:latin typeface="Arial" panose="020B0604020202020204" pitchFamily="34" charset="0"/>
                <a:cs typeface="Arial" panose="020B0604020202020204" pitchFamily="34" charset="0"/>
              </a:rPr>
              <a:t>Anticipated Numbers</a:t>
            </a:r>
          </a:p>
        </p:txBody>
      </p:sp>
      <p:sp>
        <p:nvSpPr>
          <p:cNvPr id="23555" name="Content Placeholder 2"/>
          <p:cNvSpPr>
            <a:spLocks noGrp="1" noChangeArrowheads="1"/>
          </p:cNvSpPr>
          <p:nvPr>
            <p:ph idx="1"/>
          </p:nvPr>
        </p:nvSpPr>
        <p:spPr>
          <a:xfrm>
            <a:off x="2209800" y="1455738"/>
            <a:ext cx="7772400" cy="4329112"/>
          </a:xfrm>
        </p:spPr>
        <p:txBody>
          <a:bodyPr/>
          <a:lstStyle/>
          <a:p>
            <a:r>
              <a:rPr lang="en-GB" altLang="en-US" sz="2400">
                <a:latin typeface="Arial" panose="020B0604020202020204" pitchFamily="34" charset="0"/>
                <a:cs typeface="Arial" panose="020B0604020202020204" pitchFamily="34" charset="0"/>
              </a:rPr>
              <a:t>The numbers will reflect market demands </a:t>
            </a:r>
          </a:p>
          <a:p>
            <a:r>
              <a:rPr lang="en-GB" altLang="en-US" sz="2400">
                <a:latin typeface="Arial" panose="020B0604020202020204" pitchFamily="34" charset="0"/>
                <a:cs typeface="Arial" panose="020B0604020202020204" pitchFamily="34" charset="0"/>
              </a:rPr>
              <a:t>n=35 (+2DE) UG and n=40 PG entrants making any given cohort maximum of 77 learners</a:t>
            </a:r>
          </a:p>
          <a:p>
            <a:r>
              <a:rPr lang="en-GB" altLang="en-US" sz="2400">
                <a:latin typeface="Arial" panose="020B0604020202020204" pitchFamily="34" charset="0"/>
                <a:cs typeface="Arial" panose="020B0604020202020204" pitchFamily="34" charset="0"/>
              </a:rPr>
              <a:t>The overall head count in any given academic session will be 226, taking into account 4 levels of UG learners, and 2 levels of PG learners</a:t>
            </a:r>
          </a:p>
          <a:p>
            <a:r>
              <a:rPr lang="en-GB" altLang="en-US" sz="2400">
                <a:latin typeface="Arial" panose="020B0604020202020204" pitchFamily="34" charset="0"/>
                <a:cs typeface="Arial" panose="020B0604020202020204" pitchFamily="34" charset="0"/>
              </a:rPr>
              <a:t>These figures will be phased in as we transition between the old and the new programmes </a:t>
            </a:r>
          </a:p>
        </p:txBody>
      </p:sp>
    </p:spTree>
    <p:extLst>
      <p:ext uri="{BB962C8B-B14F-4D97-AF65-F5344CB8AC3E}">
        <p14:creationId xmlns:p14="http://schemas.microsoft.com/office/powerpoint/2010/main" val="3490343600"/>
      </p:ext>
    </p:extLst>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altLang="en-US" sz="2400" b="0" i="0" u="none" strike="noStrike" cap="none" normalizeH="0" baseline="0" smtClean="0">
            <a:ln>
              <a:noFill/>
            </a:ln>
            <a:solidFill>
              <a:schemeClr val="tx1"/>
            </a:solidFill>
            <a:effectLst/>
            <a:latin typeface="Times"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altLang="en-US" sz="2400" b="0" i="0" u="none" strike="noStrike" cap="none" normalizeH="0" baseline="0" smtClean="0">
            <a:ln>
              <a:noFill/>
            </a:ln>
            <a:solidFill>
              <a:schemeClr val="tx1"/>
            </a:solidFill>
            <a:effectLst/>
            <a:latin typeface="Times" panose="02020603050405020304" pitchFamily="18"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1325</Words>
  <Application>Microsoft Office PowerPoint</Application>
  <PresentationFormat>Widescreen</PresentationFormat>
  <Paragraphs>188</Paragraphs>
  <Slides>11</Slides>
  <Notes>9</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11</vt:i4>
      </vt:variant>
    </vt:vector>
  </HeadingPairs>
  <TitlesOfParts>
    <vt:vector size="17" baseType="lpstr">
      <vt:lpstr>Arial</vt:lpstr>
      <vt:lpstr>Calibri</vt:lpstr>
      <vt:lpstr>Calibri Light</vt:lpstr>
      <vt:lpstr>Times</vt:lpstr>
      <vt:lpstr>Office Theme</vt:lpstr>
      <vt:lpstr>Blank</vt:lpstr>
      <vt:lpstr>PowerPoint Presentation</vt:lpstr>
      <vt:lpstr>Master of Occupational Therapy Programme</vt:lpstr>
      <vt:lpstr>Background and Rationale  for Change</vt:lpstr>
      <vt:lpstr>Programme Philosophy</vt:lpstr>
      <vt:lpstr>Programme Aims</vt:lpstr>
      <vt:lpstr>Graduate Outcomes</vt:lpstr>
      <vt:lpstr>Routes into the Profession</vt:lpstr>
      <vt:lpstr>Structure</vt:lpstr>
      <vt:lpstr>Anticipated Numbers</vt:lpstr>
      <vt:lpstr>Entry and Exit Points</vt:lpstr>
      <vt:lpstr>Our USP</vt:lpstr>
    </vt:vector>
  </TitlesOfParts>
  <Company>Queen Margaret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Beveridge, Joanna</dc:creator>
  <cp:lastModifiedBy>Beveridge, Joanna</cp:lastModifiedBy>
  <cp:revision>3</cp:revision>
  <dcterms:created xsi:type="dcterms:W3CDTF">2020-09-10T09:04:13Z</dcterms:created>
  <dcterms:modified xsi:type="dcterms:W3CDTF">2020-09-10T09:06:44Z</dcterms:modified>
</cp:coreProperties>
</file>